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62" r:id="rId4"/>
    <p:sldId id="263" r:id="rId5"/>
    <p:sldId id="259" r:id="rId6"/>
    <p:sldId id="257" r:id="rId7"/>
    <p:sldId id="264" r:id="rId8"/>
    <p:sldId id="261" r:id="rId9"/>
    <p:sldId id="260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2B74"/>
    <a:srgbClr val="644686"/>
    <a:srgbClr val="982712"/>
    <a:srgbClr val="60358B"/>
    <a:srgbClr val="4B296C"/>
    <a:srgbClr val="44931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792" autoAdjust="0"/>
  </p:normalViewPr>
  <p:slideViewPr>
    <p:cSldViewPr snapToGrid="0" snapToObjects="1">
      <p:cViewPr varScale="1">
        <p:scale>
          <a:sx n="46" d="100"/>
          <a:sy n="46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0CDCB-B3ED-3E46-AF3C-E94CF5B8D6F7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23F01-B8CA-4448-86FC-BB2B126828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0582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23F01-B8CA-4448-86FC-BB2B126828C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406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23F01-B8CA-4448-86FC-BB2B126828C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1866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23F01-B8CA-4448-86FC-BB2B126828C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078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23F01-B8CA-4448-86FC-BB2B126828C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453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23F01-B8CA-4448-86FC-BB2B126828C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1625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23F01-B8CA-4448-86FC-BB2B126828C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4206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8541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4248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2711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274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6761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9113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8623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201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098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1827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050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0443D-3462-0D40-A004-8E7E6737EE5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E57AC-05FD-E448-82F4-8C2C7B431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1242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867" y="2103526"/>
            <a:ext cx="3412879" cy="4371122"/>
          </a:xfrm>
        </p:spPr>
        <p:txBody>
          <a:bodyPr/>
          <a:lstStyle/>
          <a:p>
            <a:r>
              <a:rPr lang="en-US" b="1" dirty="0" smtClean="0">
                <a:solidFill>
                  <a:srgbClr val="44931E"/>
                </a:solidFill>
                <a:latin typeface="Arial Rounded MT Bold"/>
                <a:cs typeface="Arial Rounded MT Bold"/>
              </a:rPr>
              <a:t>North Central STEM </a:t>
            </a:r>
            <a:br>
              <a:rPr lang="en-US" b="1" dirty="0" smtClean="0">
                <a:solidFill>
                  <a:srgbClr val="44931E"/>
                </a:solidFill>
                <a:latin typeface="Arial Rounded MT Bold"/>
                <a:cs typeface="Arial Rounded MT Bold"/>
              </a:rPr>
            </a:br>
            <a:r>
              <a:rPr lang="en-US" b="1" dirty="0" smtClean="0">
                <a:solidFill>
                  <a:srgbClr val="44931E"/>
                </a:solidFill>
                <a:latin typeface="Arial Rounded MT Bold"/>
                <a:cs typeface="Arial Rounded MT Bold"/>
              </a:rPr>
              <a:t>Hub </a:t>
            </a:r>
            <a:br>
              <a:rPr lang="en-US" b="1" dirty="0" smtClean="0">
                <a:solidFill>
                  <a:srgbClr val="44931E"/>
                </a:solidFill>
                <a:latin typeface="Arial Rounded MT Bold"/>
                <a:cs typeface="Arial Rounded MT Bold"/>
              </a:rPr>
            </a:br>
            <a:r>
              <a:rPr lang="en-US" b="1" dirty="0" smtClean="0">
                <a:solidFill>
                  <a:srgbClr val="44931E"/>
                </a:solidFill>
                <a:latin typeface="Arial Rounded MT Bold"/>
                <a:cs typeface="Arial Rounded MT Bold"/>
              </a:rPr>
              <a:t>Scale Up </a:t>
            </a:r>
            <a:endParaRPr lang="en-US" b="1" dirty="0">
              <a:solidFill>
                <a:srgbClr val="44931E"/>
              </a:solidFill>
              <a:latin typeface="Arial Rounded MT Bold"/>
              <a:cs typeface="Arial Rounded MT Bold"/>
            </a:endParaRPr>
          </a:p>
        </p:txBody>
      </p:sp>
      <p:pic>
        <p:nvPicPr>
          <p:cNvPr id="4" name="Picture 3" descr="Map of PLAE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0858" y="852003"/>
            <a:ext cx="5299364" cy="6858000"/>
          </a:xfrm>
          <a:prstGeom prst="rect">
            <a:avLst/>
          </a:prstGeom>
        </p:spPr>
      </p:pic>
      <p:pic>
        <p:nvPicPr>
          <p:cNvPr id="5" name="Picture 4" descr="govt_stemt_logo-glob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0000" y="598004"/>
            <a:ext cx="1806222" cy="180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4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Engineering is Elementary</a:t>
            </a:r>
            <a:br>
              <a:rPr lang="en-US" b="1" dirty="0" smtClean="0"/>
            </a:br>
            <a:r>
              <a:rPr lang="en-US" b="1" dirty="0" smtClean="0"/>
              <a:t>Possibility 2</a:t>
            </a:r>
            <a:r>
              <a:rPr lang="en-US" b="1" baseline="30000" dirty="0" smtClean="0"/>
              <a:t>nd</a:t>
            </a:r>
            <a:r>
              <a:rPr lang="en-US" b="1" dirty="0" smtClean="0"/>
              <a:t> semester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016" y="5621090"/>
            <a:ext cx="6534736" cy="91487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http://</a:t>
            </a:r>
            <a:r>
              <a:rPr lang="en-US" dirty="0" err="1"/>
              <a:t>www.mos.org</a:t>
            </a:r>
            <a:r>
              <a:rPr lang="en-US" dirty="0"/>
              <a:t>/</a:t>
            </a:r>
            <a:r>
              <a:rPr lang="en-US" dirty="0" err="1"/>
              <a:t>eie</a:t>
            </a:r>
            <a:r>
              <a:rPr lang="en-US" dirty="0"/>
              <a:t>/20_unit.php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2-11-19 at 7.05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7112" y="1910824"/>
            <a:ext cx="4206652" cy="339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405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PLAEA </a:t>
            </a:r>
            <a:r>
              <a:rPr lang="en-US" b="1" smtClean="0"/>
              <a:t>Schools in </a:t>
            </a:r>
            <a:r>
              <a:rPr lang="en-US" b="1"/>
              <a:t>NC STEM Hub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4223" y="1711148"/>
            <a:ext cx="4289777" cy="6557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800" dirty="0" smtClean="0"/>
              <a:t>Manson Northwest Webster </a:t>
            </a:r>
          </a:p>
          <a:p>
            <a:pPr marL="0" indent="0">
              <a:buNone/>
            </a:pPr>
            <a:r>
              <a:rPr lang="en-US" sz="3400" dirty="0" smtClean="0"/>
              <a:t>Prairie Valley</a:t>
            </a:r>
          </a:p>
          <a:p>
            <a:pPr marL="0" indent="0">
              <a:buNone/>
            </a:pPr>
            <a:r>
              <a:rPr lang="en-US" sz="3600" dirty="0" err="1" smtClean="0"/>
              <a:t>Sentral</a:t>
            </a:r>
            <a:r>
              <a:rPr lang="en-US" sz="3600" dirty="0" smtClean="0"/>
              <a:t> </a:t>
            </a:r>
            <a:endParaRPr lang="en-US" sz="3400" dirty="0" smtClean="0"/>
          </a:p>
          <a:p>
            <a:pPr marL="0" indent="0">
              <a:buNone/>
            </a:pPr>
            <a:r>
              <a:rPr lang="en-US" sz="3800" dirty="0" smtClean="0"/>
              <a:t>South Hamilton </a:t>
            </a:r>
          </a:p>
          <a:p>
            <a:pPr marL="0" indent="0">
              <a:buNone/>
            </a:pPr>
            <a:r>
              <a:rPr lang="en-US" sz="3800" dirty="0" smtClean="0"/>
              <a:t>Southeast Webster Grand</a:t>
            </a:r>
          </a:p>
          <a:p>
            <a:pPr marL="0" indent="0">
              <a:buNone/>
            </a:pPr>
            <a:r>
              <a:rPr lang="en-US" sz="3800" dirty="0"/>
              <a:t>Stratford </a:t>
            </a:r>
            <a:r>
              <a:rPr lang="en-US" sz="3800" dirty="0" smtClean="0"/>
              <a:t> </a:t>
            </a:r>
          </a:p>
          <a:p>
            <a:pPr marL="0" indent="0">
              <a:buNone/>
            </a:pPr>
            <a:r>
              <a:rPr lang="en-US" sz="4000" dirty="0" err="1"/>
              <a:t>Titonka</a:t>
            </a:r>
            <a:r>
              <a:rPr lang="en-US" sz="4000" dirty="0"/>
              <a:t> 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dirty="0"/>
              <a:t>Twin </a:t>
            </a:r>
            <a:r>
              <a:rPr lang="en-US" sz="4000" dirty="0" smtClean="0"/>
              <a:t>Rivers </a:t>
            </a:r>
          </a:p>
          <a:p>
            <a:pPr marL="0" indent="0">
              <a:buNone/>
            </a:pPr>
            <a:r>
              <a:rPr lang="en-US" sz="4000" dirty="0" smtClean="0"/>
              <a:t>Webster City </a:t>
            </a:r>
            <a:endParaRPr lang="en-US" sz="38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03198" y="1711149"/>
            <a:ext cx="5610579" cy="655796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6000" dirty="0" smtClean="0"/>
              <a:t>Algona</a:t>
            </a:r>
          </a:p>
          <a:p>
            <a:pPr marL="0" indent="0">
              <a:buFont typeface="Arial"/>
              <a:buNone/>
            </a:pPr>
            <a:r>
              <a:rPr lang="en-US" sz="6000" dirty="0"/>
              <a:t>A</a:t>
            </a:r>
            <a:r>
              <a:rPr lang="en-US" sz="6000" dirty="0" smtClean="0"/>
              <a:t>rmstrong – </a:t>
            </a:r>
            <a:r>
              <a:rPr lang="en-US" sz="6000" dirty="0" err="1" smtClean="0"/>
              <a:t>Ringstead</a:t>
            </a:r>
            <a:endParaRPr lang="en-US" sz="6000" dirty="0" smtClean="0"/>
          </a:p>
          <a:p>
            <a:pPr marL="0" indent="0">
              <a:buNone/>
            </a:pPr>
            <a:r>
              <a:rPr lang="en-US" sz="6000" dirty="0"/>
              <a:t>Clarion Goldfield </a:t>
            </a:r>
            <a:endParaRPr lang="en-US" sz="6000" dirty="0" smtClean="0"/>
          </a:p>
          <a:p>
            <a:pPr marL="0" indent="0">
              <a:buNone/>
            </a:pPr>
            <a:r>
              <a:rPr lang="en-US" sz="6000" dirty="0" smtClean="0"/>
              <a:t>Eagle Grove </a:t>
            </a:r>
          </a:p>
          <a:p>
            <a:pPr marL="0" indent="0">
              <a:buNone/>
            </a:pPr>
            <a:r>
              <a:rPr lang="en-US" sz="6000" dirty="0" smtClean="0"/>
              <a:t>East Greene </a:t>
            </a:r>
          </a:p>
          <a:p>
            <a:pPr marL="0" indent="0">
              <a:buNone/>
            </a:pPr>
            <a:r>
              <a:rPr lang="en-US" sz="6000" dirty="0" smtClean="0"/>
              <a:t>Fort Dodge </a:t>
            </a:r>
          </a:p>
          <a:p>
            <a:pPr marL="0" indent="0">
              <a:buNone/>
            </a:pPr>
            <a:r>
              <a:rPr lang="en-US" sz="6000" dirty="0"/>
              <a:t>Humboldt </a:t>
            </a:r>
            <a:endParaRPr lang="en-US" sz="6000" dirty="0" smtClean="0"/>
          </a:p>
          <a:p>
            <a:pPr marL="0" indent="0">
              <a:buFont typeface="Arial"/>
              <a:buNone/>
            </a:pPr>
            <a:r>
              <a:rPr lang="en-US" sz="6000" dirty="0" err="1" smtClean="0"/>
              <a:t>LuVerne</a:t>
            </a:r>
            <a:endParaRPr lang="en-US" sz="6000" dirty="0" smtClean="0"/>
          </a:p>
          <a:p>
            <a:pPr marL="0" indent="0">
              <a:buNone/>
            </a:pPr>
            <a:r>
              <a:rPr lang="en-US" sz="6000" dirty="0"/>
              <a:t>Northeast </a:t>
            </a:r>
            <a:r>
              <a:rPr lang="en-US" sz="6000" dirty="0" smtClean="0"/>
              <a:t>Hamilton</a:t>
            </a:r>
          </a:p>
          <a:p>
            <a:pPr marL="0" indent="0">
              <a:buNone/>
            </a:pPr>
            <a:r>
              <a:rPr lang="en-US" sz="6000" dirty="0"/>
              <a:t>North Kossuth </a:t>
            </a:r>
          </a:p>
          <a:p>
            <a:pPr marL="0" indent="0">
              <a:buNone/>
            </a:pPr>
            <a:endParaRPr lang="en-US" sz="4800" dirty="0" smtClean="0"/>
          </a:p>
          <a:p>
            <a:pPr marL="0" indent="0">
              <a:buNone/>
            </a:pPr>
            <a:endParaRPr lang="en-US" sz="4800" dirty="0"/>
          </a:p>
          <a:p>
            <a:pPr marL="0" indent="0">
              <a:buFont typeface="Arial"/>
              <a:buNone/>
            </a:pPr>
            <a:endParaRPr lang="en-US" sz="4500" dirty="0" smtClean="0"/>
          </a:p>
          <a:p>
            <a:pPr marL="0" indent="0">
              <a:buFont typeface="Arial"/>
              <a:buNone/>
            </a:pPr>
            <a:endParaRPr lang="en-US" sz="2800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r>
              <a:rPr lang="en-US" dirty="0" smtClean="0"/>
              <a:t> </a:t>
            </a:r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628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5862" y="524767"/>
            <a:ext cx="5837029" cy="60213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000" b="1" dirty="0"/>
              <a:t>Available to all: </a:t>
            </a:r>
            <a:endParaRPr lang="en-US" b="1" dirty="0"/>
          </a:p>
          <a:p>
            <a:pPr marL="514350" indent="-514350">
              <a:buAutoNum type="arabicPeriod"/>
            </a:pPr>
            <a:r>
              <a:rPr lang="en-US" dirty="0" smtClean="0"/>
              <a:t>Peers 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 FREE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0" indent="0">
              <a:buNone/>
            </a:pPr>
            <a:r>
              <a:rPr lang="en-US" sz="4000" b="1" dirty="0" smtClean="0"/>
              <a:t>Possible availability: </a:t>
            </a:r>
            <a:endParaRPr lang="en-US" b="1" dirty="0"/>
          </a:p>
          <a:p>
            <a:pPr marL="514350" indent="-514350">
              <a:buAutoNum type="arabicPeriod"/>
            </a:pPr>
            <a:r>
              <a:rPr lang="en-US" dirty="0" smtClean="0"/>
              <a:t>AWIM 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Kidwind</a:t>
            </a:r>
            <a:r>
              <a:rPr lang="en-US" dirty="0" smtClean="0"/>
              <a:t> 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Engineering is Elementary</a:t>
            </a:r>
            <a:endParaRPr lang="en-US" dirty="0"/>
          </a:p>
        </p:txBody>
      </p:sp>
      <p:pic>
        <p:nvPicPr>
          <p:cNvPr id="10" name="Picture 9" descr="Screen Shot 2012-11-19 at 10.56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15882" y="4201135"/>
            <a:ext cx="1181100" cy="1219200"/>
          </a:xfrm>
          <a:prstGeom prst="rect">
            <a:avLst/>
          </a:prstGeom>
        </p:spPr>
      </p:pic>
      <p:pic>
        <p:nvPicPr>
          <p:cNvPr id="11" name="Picture 10" descr="Screen Shot 2012-11-19 at 10.56.1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4595" y="5368648"/>
            <a:ext cx="1203297" cy="1177420"/>
          </a:xfrm>
          <a:prstGeom prst="rect">
            <a:avLst/>
          </a:prstGeom>
        </p:spPr>
      </p:pic>
      <p:pic>
        <p:nvPicPr>
          <p:cNvPr id="12" name="Picture 11" descr="Screen Shot 2012-11-19 at 10.55.3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4595" y="3642335"/>
            <a:ext cx="1155700" cy="1117600"/>
          </a:xfrm>
          <a:prstGeom prst="rect">
            <a:avLst/>
          </a:prstGeom>
        </p:spPr>
      </p:pic>
      <p:pic>
        <p:nvPicPr>
          <p:cNvPr id="14" name="Picture 13" descr="Screen Shot 2012-11-19 at 11.10.38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5333" y="787807"/>
            <a:ext cx="1193800" cy="1181100"/>
          </a:xfrm>
          <a:prstGeom prst="rect">
            <a:avLst/>
          </a:prstGeom>
        </p:spPr>
      </p:pic>
      <p:pic>
        <p:nvPicPr>
          <p:cNvPr id="15" name="Picture 14" descr="Screen Shot 2012-11-19 at 10.55.50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1978" y="1937846"/>
            <a:ext cx="10541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20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9021" y="551794"/>
            <a:ext cx="6215355" cy="63929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/>
              <a:t>Available to </a:t>
            </a:r>
            <a:r>
              <a:rPr lang="en-US" sz="6000" b="1" dirty="0" smtClean="0"/>
              <a:t>all: </a:t>
            </a:r>
          </a:p>
          <a:p>
            <a:pPr marL="0" indent="0">
              <a:buNone/>
            </a:pPr>
            <a:endParaRPr lang="en-US" sz="6000" b="1" dirty="0"/>
          </a:p>
          <a:p>
            <a:pPr marL="514350" indent="-514350">
              <a:buAutoNum type="arabicPeriod"/>
            </a:pPr>
            <a:r>
              <a:rPr lang="en-US" sz="6000" dirty="0" smtClean="0"/>
              <a:t>  Peers </a:t>
            </a:r>
          </a:p>
          <a:p>
            <a:pPr marL="0" indent="0">
              <a:buNone/>
            </a:pPr>
            <a:endParaRPr lang="en-US" sz="6000" dirty="0"/>
          </a:p>
          <a:p>
            <a:pPr marL="514350" indent="-514350">
              <a:buAutoNum type="arabicPeriod"/>
            </a:pPr>
            <a:r>
              <a:rPr lang="en-US" sz="6000" dirty="0" smtClean="0"/>
              <a:t>  FREE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" name="Picture 1" descr="Screen Shot 2012-11-19 at 11.10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4545" y="2756713"/>
            <a:ext cx="1193800" cy="1181100"/>
          </a:xfrm>
          <a:prstGeom prst="rect">
            <a:avLst/>
          </a:prstGeom>
        </p:spPr>
      </p:pic>
      <p:pic>
        <p:nvPicPr>
          <p:cNvPr id="4" name="Picture 3" descr="Screen Shot 2012-11-19 at 10.55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4245" y="4944179"/>
            <a:ext cx="10541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092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Braggadocio"/>
                <a:cs typeface="Braggadocio"/>
              </a:rPr>
              <a:t>PEERS</a:t>
            </a:r>
            <a:br>
              <a:rPr lang="en-US" b="1" dirty="0" smtClean="0">
                <a:latin typeface="Braggadocio"/>
                <a:cs typeface="Braggadocio"/>
              </a:rPr>
            </a:br>
            <a:r>
              <a:rPr lang="en-US" b="1" dirty="0" smtClean="0">
                <a:latin typeface="Braggadocio"/>
                <a:cs typeface="Braggadocio"/>
              </a:rPr>
              <a:t>Implement: Semester 2 </a:t>
            </a:r>
            <a:endParaRPr lang="en-US" b="1" dirty="0">
              <a:latin typeface="Braggadocio"/>
              <a:cs typeface="Braggadocio"/>
            </a:endParaRPr>
          </a:p>
        </p:txBody>
      </p:sp>
      <p:pic>
        <p:nvPicPr>
          <p:cNvPr id="4" name="Picture 3" descr="Screen Shot 2012-11-19 at 6.15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015676"/>
            <a:ext cx="9144000" cy="484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14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439" y="435151"/>
            <a:ext cx="3228094" cy="3951640"/>
          </a:xfrm>
        </p:spPr>
        <p:txBody>
          <a:bodyPr>
            <a:normAutofit fontScale="90000"/>
          </a:bodyPr>
          <a:lstStyle/>
          <a:p>
            <a:pPr algn="l"/>
            <a:r>
              <a:rPr lang="en-US" sz="6000" b="1" dirty="0" smtClean="0">
                <a:solidFill>
                  <a:srgbClr val="60358B"/>
                </a:solidFill>
                <a:latin typeface="Braggadocio"/>
                <a:cs typeface="Braggadocio"/>
              </a:rPr>
              <a:t>F</a:t>
            </a:r>
            <a:r>
              <a:rPr lang="en-US" b="1" dirty="0" smtClean="0">
                <a:solidFill>
                  <a:srgbClr val="60358B"/>
                </a:solidFill>
                <a:latin typeface="Avenir Black"/>
                <a:cs typeface="Avenir Black"/>
              </a:rPr>
              <a:t>abulous</a:t>
            </a:r>
            <a:br>
              <a:rPr lang="en-US" b="1" dirty="0" smtClean="0">
                <a:solidFill>
                  <a:srgbClr val="60358B"/>
                </a:solidFill>
                <a:latin typeface="Avenir Black"/>
                <a:cs typeface="Avenir Black"/>
              </a:rPr>
            </a:br>
            <a:r>
              <a:rPr lang="en-US" sz="6000" b="1" dirty="0" smtClean="0">
                <a:solidFill>
                  <a:srgbClr val="60358B"/>
                </a:solidFill>
                <a:latin typeface="Braggadocio"/>
                <a:cs typeface="Braggadocio"/>
              </a:rPr>
              <a:t>R</a:t>
            </a:r>
            <a:r>
              <a:rPr lang="en-US" b="1" dirty="0" smtClean="0">
                <a:solidFill>
                  <a:srgbClr val="60358B"/>
                </a:solidFill>
                <a:latin typeface="Avenir Black"/>
                <a:cs typeface="Avenir Black"/>
              </a:rPr>
              <a:t>esources </a:t>
            </a:r>
            <a:br>
              <a:rPr lang="en-US" b="1" dirty="0" smtClean="0">
                <a:solidFill>
                  <a:srgbClr val="60358B"/>
                </a:solidFill>
                <a:latin typeface="Avenir Black"/>
                <a:cs typeface="Avenir Black"/>
              </a:rPr>
            </a:br>
            <a:r>
              <a:rPr lang="en-US" b="1" dirty="0" smtClean="0">
                <a:solidFill>
                  <a:srgbClr val="60358B"/>
                </a:solidFill>
                <a:latin typeface="Avenir Black"/>
                <a:cs typeface="Avenir Black"/>
              </a:rPr>
              <a:t>for </a:t>
            </a:r>
            <a:br>
              <a:rPr lang="en-US" b="1" dirty="0" smtClean="0">
                <a:solidFill>
                  <a:srgbClr val="60358B"/>
                </a:solidFill>
                <a:latin typeface="Avenir Black"/>
                <a:cs typeface="Avenir Black"/>
              </a:rPr>
            </a:br>
            <a:r>
              <a:rPr lang="en-US" sz="6700" b="1" dirty="0" smtClean="0">
                <a:solidFill>
                  <a:srgbClr val="60358B"/>
                </a:solidFill>
                <a:latin typeface="Braggadocio"/>
                <a:cs typeface="Braggadocio"/>
              </a:rPr>
              <a:t>E</a:t>
            </a:r>
            <a:r>
              <a:rPr lang="en-US" b="1" dirty="0" smtClean="0">
                <a:solidFill>
                  <a:srgbClr val="60358B"/>
                </a:solidFill>
                <a:latin typeface="Avenir Black"/>
                <a:cs typeface="Avenir Black"/>
              </a:rPr>
              <a:t>nergy </a:t>
            </a:r>
            <a:br>
              <a:rPr lang="en-US" b="1" dirty="0" smtClean="0">
                <a:solidFill>
                  <a:srgbClr val="60358B"/>
                </a:solidFill>
                <a:latin typeface="Avenir Black"/>
                <a:cs typeface="Avenir Black"/>
              </a:rPr>
            </a:br>
            <a:r>
              <a:rPr lang="en-US" sz="6700" b="1" dirty="0" smtClean="0">
                <a:solidFill>
                  <a:srgbClr val="60358B"/>
                </a:solidFill>
                <a:latin typeface="Braggadocio"/>
                <a:cs typeface="Braggadocio"/>
              </a:rPr>
              <a:t>E</a:t>
            </a:r>
            <a:r>
              <a:rPr lang="en-US" b="1" dirty="0" smtClean="0">
                <a:solidFill>
                  <a:srgbClr val="60358B"/>
                </a:solidFill>
                <a:latin typeface="Avenir Black"/>
                <a:cs typeface="Avenir Black"/>
              </a:rPr>
              <a:t>ducation</a:t>
            </a:r>
            <a:endParaRPr lang="en-US" b="1" dirty="0">
              <a:solidFill>
                <a:srgbClr val="60358B"/>
              </a:solidFill>
              <a:latin typeface="Avenir Black"/>
              <a:cs typeface="Aveni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1645" y="5974645"/>
            <a:ext cx="8009467" cy="64327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http://</a:t>
            </a:r>
            <a:r>
              <a:rPr lang="en-US" dirty="0" err="1"/>
              <a:t>www.iaenergyed.info</a:t>
            </a:r>
            <a:r>
              <a:rPr lang="en-US" dirty="0"/>
              <a:t>/what-we-do</a:t>
            </a:r>
          </a:p>
        </p:txBody>
      </p:sp>
      <p:pic>
        <p:nvPicPr>
          <p:cNvPr id="4" name="Content Placeholder 3" descr="Screen Shot 2012-11-19 at 7.07.1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950" b="11950"/>
          <a:stretch>
            <a:fillRect/>
          </a:stretch>
        </p:blipFill>
        <p:spPr>
          <a:xfrm>
            <a:off x="3877983" y="435151"/>
            <a:ext cx="4686357" cy="2577316"/>
          </a:xfrm>
          <a:prstGeom prst="rect">
            <a:avLst/>
          </a:prstGeom>
          <a:ln w="76200" cmpd="sng">
            <a:solidFill>
              <a:srgbClr val="6C2B74"/>
            </a:solidFill>
          </a:ln>
        </p:spPr>
      </p:pic>
      <p:pic>
        <p:nvPicPr>
          <p:cNvPr id="5" name="Picture 4" descr="Screen Shot 2012-11-19 at 7.07.4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29825" y="3301408"/>
            <a:ext cx="3239839" cy="2441417"/>
          </a:xfrm>
          <a:prstGeom prst="rect">
            <a:avLst/>
          </a:prstGeom>
          <a:ln w="57150" cmpd="sng">
            <a:solidFill>
              <a:srgbClr val="6C2B74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15602" y="4624543"/>
            <a:ext cx="3362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Training dates</a:t>
            </a:r>
          </a:p>
          <a:p>
            <a:r>
              <a:rPr lang="en-US" sz="3000" b="1" dirty="0" smtClean="0"/>
              <a:t>December 7 &amp; 8 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xmlns="" val="353187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6882" y="349095"/>
            <a:ext cx="7107123" cy="6021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 smtClean="0"/>
              <a:t>Possible availability: </a:t>
            </a:r>
          </a:p>
          <a:p>
            <a:pPr marL="0" indent="0">
              <a:buNone/>
            </a:pPr>
            <a:endParaRPr lang="en-US" sz="6000" b="1" dirty="0"/>
          </a:p>
          <a:p>
            <a:pPr marL="514350" indent="-514350">
              <a:buAutoNum type="arabicPeriod"/>
            </a:pPr>
            <a:r>
              <a:rPr lang="en-US" sz="4000" dirty="0" smtClean="0"/>
              <a:t>AWIM </a:t>
            </a:r>
          </a:p>
          <a:p>
            <a:pPr marL="514350" indent="-514350">
              <a:buAutoNum type="arabicPeriod"/>
            </a:pPr>
            <a:endParaRPr lang="en-US" sz="4000" dirty="0" smtClean="0"/>
          </a:p>
          <a:p>
            <a:pPr marL="514350" indent="-514350">
              <a:buAutoNum type="arabicPeriod"/>
            </a:pPr>
            <a:r>
              <a:rPr lang="en-US" sz="4000" dirty="0" err="1" smtClean="0"/>
              <a:t>Kidwind</a:t>
            </a:r>
            <a:r>
              <a:rPr lang="en-US" sz="4000" dirty="0" smtClean="0"/>
              <a:t> </a:t>
            </a:r>
          </a:p>
          <a:p>
            <a:pPr marL="514350" indent="-514350">
              <a:buAutoNum type="arabicPeriod"/>
            </a:pPr>
            <a:endParaRPr lang="en-US" sz="4000" dirty="0" smtClean="0"/>
          </a:p>
          <a:p>
            <a:pPr marL="514350" indent="-514350">
              <a:buAutoNum type="arabicPeriod"/>
            </a:pPr>
            <a:r>
              <a:rPr lang="en-US" sz="4000" dirty="0" smtClean="0"/>
              <a:t>Engineering is Elementary</a:t>
            </a:r>
            <a:endParaRPr lang="en-US" sz="4000" dirty="0"/>
          </a:p>
        </p:txBody>
      </p:sp>
      <p:pic>
        <p:nvPicPr>
          <p:cNvPr id="2" name="Picture 1" descr="Screen Shot 2012-11-19 at 10.55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1594" y="2224940"/>
            <a:ext cx="1155700" cy="1117600"/>
          </a:xfrm>
          <a:prstGeom prst="rect">
            <a:avLst/>
          </a:prstGeom>
        </p:spPr>
      </p:pic>
      <p:pic>
        <p:nvPicPr>
          <p:cNvPr id="4" name="Picture 3" descr="Screen Shot 2012-11-19 at 10.56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46477" y="3741683"/>
            <a:ext cx="1181100" cy="1219200"/>
          </a:xfrm>
          <a:prstGeom prst="rect">
            <a:avLst/>
          </a:prstGeom>
        </p:spPr>
      </p:pic>
      <p:pic>
        <p:nvPicPr>
          <p:cNvPr id="5" name="Picture 4" descr="Screen Shot 2012-11-19 at 10.56.1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1316" y="5232869"/>
            <a:ext cx="11811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527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037" y="5719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300" b="1" dirty="0" smtClean="0"/>
              <a:t>Kid Wind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Training date:  November 28th </a:t>
            </a:r>
            <a:br>
              <a:rPr lang="en-US" b="1" dirty="0" smtClean="0"/>
            </a:br>
            <a:r>
              <a:rPr lang="en-US" b="1" dirty="0" smtClean="0"/>
              <a:t>ISU Campus Extension 4H Building</a:t>
            </a:r>
            <a:endParaRPr lang="en-US" b="1" dirty="0"/>
          </a:p>
        </p:txBody>
      </p:sp>
      <p:pic>
        <p:nvPicPr>
          <p:cNvPr id="7" name="Content Placeholder 6" descr="Screen Shot 2012-11-16 at 11.01.54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98" r="3298"/>
          <a:stretch>
            <a:fillRect/>
          </a:stretch>
        </p:blipFill>
        <p:spPr>
          <a:xfrm>
            <a:off x="1159805" y="2709416"/>
            <a:ext cx="7109316" cy="3909850"/>
          </a:xfrm>
          <a:ln w="57150" cmpd="sng">
            <a:solidFill>
              <a:srgbClr val="982712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95853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844" y="2856587"/>
            <a:ext cx="8229600" cy="3021349"/>
          </a:xfrm>
        </p:spPr>
        <p:txBody>
          <a:bodyPr>
            <a:normAutofit fontScale="90000"/>
          </a:bodyPr>
          <a:lstStyle/>
          <a:p>
            <a:r>
              <a:rPr lang="en-US" sz="5300" b="1" dirty="0" smtClean="0"/>
              <a:t>Training dates:  December 10</a:t>
            </a:r>
            <a:r>
              <a:rPr lang="en-US" sz="5300" b="1" baseline="30000" dirty="0" smtClean="0"/>
              <a:t>th</a:t>
            </a:r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ISU Campus Memorial Union</a:t>
            </a:r>
            <a:br>
              <a:rPr lang="en-US" b="1" dirty="0" smtClean="0"/>
            </a:b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1 pm-4 pm  Grades K-3 &amp; 6-8</a:t>
            </a:r>
            <a:br>
              <a:rPr lang="en-US" b="1" dirty="0" smtClean="0"/>
            </a:br>
            <a:r>
              <a:rPr lang="en-US" b="1" dirty="0" smtClean="0"/>
              <a:t>4:30 pm -7:30 pm  Grades K-3 and 4-6</a:t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5" name="Content Placeholder 4" descr="Screen Shot 2012-11-19 at 10.40.09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94533" b="-94533"/>
          <a:stretch>
            <a:fillRect/>
          </a:stretch>
        </p:blipFill>
        <p:spPr>
          <a:xfrm>
            <a:off x="457200" y="-864256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xmlns="" val="146044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107</Words>
  <Application>Microsoft Office PowerPoint</Application>
  <PresentationFormat>On-screen Show (4:3)</PresentationFormat>
  <Paragraphs>73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North Central STEM  Hub  Scale Up </vt:lpstr>
      <vt:lpstr>PLAEA Schools in NC STEM Hub </vt:lpstr>
      <vt:lpstr>Slide 3</vt:lpstr>
      <vt:lpstr>Slide 4</vt:lpstr>
      <vt:lpstr>PEERS Implement: Semester 2 </vt:lpstr>
      <vt:lpstr>Fabulous Resources  for  Energy  Education</vt:lpstr>
      <vt:lpstr>Slide 7</vt:lpstr>
      <vt:lpstr>Kid Wind Training date:  November 28th  ISU Campus Extension 4H Building</vt:lpstr>
      <vt:lpstr>Training dates:  December 10th  ISU Campus Memorial Union   1 pm-4 pm  Grades K-3 &amp; 6-8 4:30 pm -7:30 pm  Grades K-3 and 4-6 </vt:lpstr>
      <vt:lpstr>Engineering is Elementary Possibility 2nd semester </vt:lpstr>
    </vt:vector>
  </TitlesOfParts>
  <Company>Iowa State University Extension and Outreach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Campbell, Lynne K</dc:creator>
  <cp:lastModifiedBy>Administrator</cp:lastModifiedBy>
  <cp:revision>23</cp:revision>
  <dcterms:created xsi:type="dcterms:W3CDTF">2012-11-20T00:09:44Z</dcterms:created>
  <dcterms:modified xsi:type="dcterms:W3CDTF">2012-11-26T04:00:30Z</dcterms:modified>
</cp:coreProperties>
</file>