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4" r:id="rId2"/>
    <p:sldId id="310" r:id="rId3"/>
    <p:sldId id="311" r:id="rId4"/>
    <p:sldId id="322" r:id="rId5"/>
    <p:sldId id="323" r:id="rId6"/>
    <p:sldId id="324" r:id="rId7"/>
    <p:sldId id="325" r:id="rId8"/>
    <p:sldId id="326" r:id="rId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E86"/>
  </p:clrMru>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26" autoAdjust="0"/>
    <p:restoredTop sz="90158" autoAdjust="0"/>
  </p:normalViewPr>
  <p:slideViewPr>
    <p:cSldViewPr>
      <p:cViewPr>
        <p:scale>
          <a:sx n="100" d="100"/>
          <a:sy n="100" d="100"/>
        </p:scale>
        <p:origin x="-72" y="-54"/>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E1369B18-3F69-4208-817A-1B9B6812DF3E}" type="datetimeFigureOut">
              <a:rPr lang="en-US" smtClean="0"/>
              <a:pPr/>
              <a:t>10/29/2012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D6A5A599-2785-40E6-9EE2-E15692E2EA0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7B64444-8004-4F39-99B0-894406716BF1}" type="datetimeFigureOut">
              <a:rPr lang="en-US" smtClean="0"/>
              <a:pPr/>
              <a:t>10/29/2012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374AD690-F44D-4514-8815-DA387BC4011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4AD690-F44D-4514-8815-DA387BC4011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0BBD1F-A7A4-456C-9367-02C1BFB76B28}"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8583A-BFC2-4912-B57F-C4876A0C682C}" type="datetimeFigureOut">
              <a:rPr lang="en-US" smtClean="0"/>
              <a:pPr/>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B5D30-62B9-423D-9533-FEBC53977E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8583A-BFC2-4912-B57F-C4876A0C682C}" type="datetimeFigureOut">
              <a:rPr lang="en-US" smtClean="0"/>
              <a:pPr/>
              <a:t>10/29/2012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8B5D30-62B9-423D-9533-FEBC53977E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914400" y="4572000"/>
            <a:ext cx="7620000" cy="533400"/>
          </a:xfrm>
          <a:prstGeom prst="rect">
            <a:avLst/>
          </a:prstGeom>
        </p:spPr>
        <p:txBody>
          <a:bodyPr vert="horz" lIns="91440" tIns="45720" rIns="91440" bIns="45720" rtlCol="0" anchor="b">
            <a:no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smtClean="0">
                <a:ln>
                  <a:noFill/>
                </a:ln>
                <a:solidFill>
                  <a:schemeClr val="tx2"/>
                </a:solidFill>
                <a:effectLst/>
                <a:uLnTx/>
                <a:uFillTx/>
                <a:latin typeface="Gill Sans MT" pitchFamily="34" charset="0"/>
                <a:ea typeface="+mn-ea"/>
                <a:cs typeface="+mn-cs"/>
              </a:rPr>
              <a:t>Iowa</a:t>
            </a:r>
            <a:r>
              <a:rPr lang="en-US" sz="3000" dirty="0" smtClean="0">
                <a:solidFill>
                  <a:schemeClr val="tx2"/>
                </a:solidFill>
                <a:latin typeface="Gill Sans MT" pitchFamily="34" charset="0"/>
              </a:rPr>
              <a:t> Department of Education </a:t>
            </a:r>
          </a:p>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smtClean="0">
                <a:ln>
                  <a:noFill/>
                </a:ln>
                <a:solidFill>
                  <a:schemeClr val="tx2"/>
                </a:solidFill>
                <a:effectLst/>
                <a:uLnTx/>
                <a:uFillTx/>
                <a:latin typeface="Gill Sans MT" pitchFamily="34" charset="0"/>
                <a:ea typeface="+mn-ea"/>
                <a:cs typeface="+mn-cs"/>
              </a:rPr>
              <a:t>Teacher Leadership &amp; Compensation Task Force </a:t>
            </a:r>
            <a:endParaRPr kumimoji="0" lang="en-US" sz="3000" b="0" i="0" u="none" strike="noStrike" kern="1200" cap="none" spc="0" normalizeH="0" baseline="0" noProof="0" dirty="0">
              <a:ln>
                <a:noFill/>
              </a:ln>
              <a:solidFill>
                <a:schemeClr val="tx2"/>
              </a:solidFill>
              <a:effectLst/>
              <a:uLnTx/>
              <a:uFillTx/>
              <a:latin typeface="Gill Sans MT" pitchFamily="34" charset="0"/>
              <a:ea typeface="+mn-ea"/>
              <a:cs typeface="+mn-cs"/>
            </a:endParaRPr>
          </a:p>
        </p:txBody>
      </p:sp>
      <p:pic>
        <p:nvPicPr>
          <p:cNvPr id="13" name="Picture 12" descr="DE logo.JPG"/>
          <p:cNvPicPr>
            <a:picLocks noChangeAspect="1"/>
          </p:cNvPicPr>
          <p:nvPr/>
        </p:nvPicPr>
        <p:blipFill>
          <a:blip r:embed="rId3" cstate="print"/>
          <a:stretch>
            <a:fillRect/>
          </a:stretch>
        </p:blipFill>
        <p:spPr>
          <a:xfrm>
            <a:off x="8085585" y="5562600"/>
            <a:ext cx="829815" cy="762000"/>
          </a:xfrm>
          <a:prstGeom prst="rect">
            <a:avLst/>
          </a:prstGeom>
        </p:spPr>
      </p:pic>
      <p:sp>
        <p:nvSpPr>
          <p:cNvPr id="14" name="Rectangle 13"/>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15" name="Rectangle 14"/>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16" name="Rectangle 15"/>
          <p:cNvSpPr/>
          <p:nvPr/>
        </p:nvSpPr>
        <p:spPr>
          <a:xfrm>
            <a:off x="4413808" y="6400800"/>
            <a:ext cx="2796535" cy="338554"/>
          </a:xfrm>
          <a:prstGeom prst="rect">
            <a:avLst/>
          </a:prstGeom>
        </p:spPr>
        <p:txBody>
          <a:bodyPr wrap="none">
            <a:spAutoFit/>
          </a:bodyPr>
          <a:lstStyle/>
          <a:p>
            <a:r>
              <a:rPr lang="en-US" sz="1600" b="1" dirty="0" smtClean="0">
                <a:solidFill>
                  <a:schemeClr val="bg1"/>
                </a:solidFill>
              </a:rPr>
              <a:t>Iowa Department of Education</a:t>
            </a:r>
            <a:endParaRPr lang="en-US" sz="1600" dirty="0">
              <a:solidFill>
                <a:schemeClr val="bg1"/>
              </a:solidFill>
            </a:endParaRPr>
          </a:p>
        </p:txBody>
      </p:sp>
      <p:sp>
        <p:nvSpPr>
          <p:cNvPr id="17" name="Rectangle 16"/>
          <p:cNvSpPr/>
          <p:nvPr/>
        </p:nvSpPr>
        <p:spPr>
          <a:xfrm>
            <a:off x="0" y="1981200"/>
            <a:ext cx="9144000" cy="152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Graduation.JPG"/>
          <p:cNvPicPr>
            <a:picLocks noChangeAspect="1"/>
          </p:cNvPicPr>
          <p:nvPr/>
        </p:nvPicPr>
        <p:blipFill>
          <a:blip r:embed="rId4" cstate="print"/>
          <a:srcRect l="11111"/>
          <a:stretch>
            <a:fillRect/>
          </a:stretch>
        </p:blipFill>
        <p:spPr>
          <a:xfrm>
            <a:off x="5638800" y="2057400"/>
            <a:ext cx="1752600" cy="1371600"/>
          </a:xfrm>
          <a:prstGeom prst="rect">
            <a:avLst/>
          </a:prstGeom>
        </p:spPr>
      </p:pic>
      <p:pic>
        <p:nvPicPr>
          <p:cNvPr id="19" name="Picture 18" descr="youngkids312x225.jpg"/>
          <p:cNvPicPr>
            <a:picLocks noChangeAspect="1"/>
          </p:cNvPicPr>
          <p:nvPr/>
        </p:nvPicPr>
        <p:blipFill>
          <a:blip r:embed="rId5" cstate="print"/>
          <a:stretch>
            <a:fillRect/>
          </a:stretch>
        </p:blipFill>
        <p:spPr>
          <a:xfrm>
            <a:off x="3657600" y="2057400"/>
            <a:ext cx="1901952" cy="1371600"/>
          </a:xfrm>
          <a:prstGeom prst="rect">
            <a:avLst/>
          </a:prstGeom>
        </p:spPr>
      </p:pic>
      <p:pic>
        <p:nvPicPr>
          <p:cNvPr id="20" name="Picture 19" descr="studentteachermath312x225.jpg"/>
          <p:cNvPicPr>
            <a:picLocks noChangeAspect="1"/>
          </p:cNvPicPr>
          <p:nvPr/>
        </p:nvPicPr>
        <p:blipFill>
          <a:blip r:embed="rId6" cstate="print"/>
          <a:stretch>
            <a:fillRect/>
          </a:stretch>
        </p:blipFill>
        <p:spPr>
          <a:xfrm>
            <a:off x="1676400" y="2057400"/>
            <a:ext cx="1901952" cy="1371600"/>
          </a:xfrm>
          <a:prstGeom prst="rect">
            <a:avLst/>
          </a:prstGeom>
        </p:spPr>
      </p:pic>
      <p:pic>
        <p:nvPicPr>
          <p:cNvPr id="21" name="Picture 20" descr="hsstudents275x225.jpg"/>
          <p:cNvPicPr>
            <a:picLocks noChangeAspect="1"/>
          </p:cNvPicPr>
          <p:nvPr/>
        </p:nvPicPr>
        <p:blipFill>
          <a:blip r:embed="rId7" cstate="print"/>
          <a:stretch>
            <a:fillRect/>
          </a:stretch>
        </p:blipFill>
        <p:spPr>
          <a:xfrm>
            <a:off x="0" y="2057400"/>
            <a:ext cx="1600200" cy="1371600"/>
          </a:xfrm>
          <a:prstGeom prst="rect">
            <a:avLst/>
          </a:prstGeom>
        </p:spPr>
      </p:pic>
      <p:pic>
        <p:nvPicPr>
          <p:cNvPr id="22" name="Picture 21" descr="manbook275x225.jpg"/>
          <p:cNvPicPr>
            <a:picLocks noChangeAspect="1"/>
          </p:cNvPicPr>
          <p:nvPr/>
        </p:nvPicPr>
        <p:blipFill>
          <a:blip r:embed="rId8" cstate="print"/>
          <a:stretch>
            <a:fillRect/>
          </a:stretch>
        </p:blipFill>
        <p:spPr>
          <a:xfrm>
            <a:off x="7456678" y="2057400"/>
            <a:ext cx="1687322" cy="138074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219200" y="533400"/>
            <a:ext cx="6400800" cy="461665"/>
          </a:xfrm>
          <a:prstGeom prst="rect">
            <a:avLst/>
          </a:prstGeom>
          <a:noFill/>
        </p:spPr>
        <p:txBody>
          <a:bodyPr wrap="square" rtlCol="0">
            <a:spAutoFit/>
          </a:bodyPr>
          <a:lstStyle/>
          <a:p>
            <a:pPr lvl="0" algn="ctr"/>
            <a:r>
              <a:rPr lang="en-US" sz="2400" b="1" dirty="0" smtClean="0">
                <a:solidFill>
                  <a:schemeClr val="tx1">
                    <a:lumMod val="50000"/>
                    <a:lumOff val="50000"/>
                  </a:schemeClr>
                </a:solidFill>
                <a:latin typeface="Gill Sans MT" pitchFamily="34" charset="0"/>
              </a:rPr>
              <a:t>The Task Forces</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085585" y="5562600"/>
            <a:ext cx="829815" cy="762000"/>
          </a:xfrm>
          <a:prstGeom prst="rect">
            <a:avLst/>
          </a:prstGeom>
        </p:spPr>
      </p:pic>
      <p:sp>
        <p:nvSpPr>
          <p:cNvPr id="11" name="TextBox 10"/>
          <p:cNvSpPr txBox="1"/>
          <p:nvPr/>
        </p:nvSpPr>
        <p:spPr>
          <a:xfrm>
            <a:off x="381000" y="1143000"/>
            <a:ext cx="8153400" cy="4247317"/>
          </a:xfrm>
          <a:prstGeom prst="rect">
            <a:avLst/>
          </a:prstGeom>
          <a:noFill/>
        </p:spPr>
        <p:txBody>
          <a:bodyPr wrap="square" rtlCol="0">
            <a:spAutoFit/>
          </a:bodyPr>
          <a:lstStyle/>
          <a:p>
            <a:pPr lvl="0"/>
            <a:r>
              <a:rPr lang="en-US" b="1" dirty="0" smtClean="0">
                <a:solidFill>
                  <a:schemeClr val="tx1">
                    <a:lumMod val="50000"/>
                    <a:lumOff val="50000"/>
                  </a:schemeClr>
                </a:solidFill>
                <a:latin typeface="Gill Sans MT" pitchFamily="34" charset="0"/>
              </a:rPr>
              <a:t>Senate File 2284 directed the Department of Education to convene six task forces to develop recommendations on the following issues:</a:t>
            </a:r>
          </a:p>
          <a:p>
            <a:pPr lvl="0"/>
            <a:endParaRPr lang="en-US" dirty="0" smtClean="0"/>
          </a:p>
          <a:p>
            <a:pPr marL="342900" lvl="0" indent="-342900">
              <a:buAutoNum type="arabicParenR"/>
            </a:pPr>
            <a:r>
              <a:rPr lang="en-US" dirty="0" smtClean="0"/>
              <a:t>Teacher Leadership and Compensation</a:t>
            </a:r>
          </a:p>
          <a:p>
            <a:pPr marL="342900" lvl="0" indent="-342900"/>
            <a:endParaRPr lang="en-US" dirty="0" smtClean="0"/>
          </a:p>
          <a:p>
            <a:pPr marL="342900" lvl="0" indent="-342900"/>
            <a:r>
              <a:rPr lang="en-US" dirty="0" smtClean="0"/>
              <a:t>2)    School Instructional Time</a:t>
            </a:r>
          </a:p>
          <a:p>
            <a:pPr marL="342900" lvl="0" indent="-342900">
              <a:buAutoNum type="arabicParenR"/>
            </a:pPr>
            <a:endParaRPr lang="en-US" dirty="0" smtClean="0"/>
          </a:p>
          <a:p>
            <a:pPr marL="342900" lvl="0" indent="-342900"/>
            <a:r>
              <a:rPr lang="en-US" dirty="0" smtClean="0"/>
              <a:t>3)   Teaching Standards and Teacher Evaluation</a:t>
            </a:r>
          </a:p>
          <a:p>
            <a:pPr marL="342900" lvl="0" indent="-342900">
              <a:buAutoNum type="arabicParenR"/>
            </a:pPr>
            <a:endParaRPr lang="en-US" dirty="0" smtClean="0"/>
          </a:p>
          <a:p>
            <a:pPr marL="342900" lvl="0" indent="-342900"/>
            <a:r>
              <a:rPr lang="en-US" dirty="0" smtClean="0"/>
              <a:t>4)    Administrator Evaluation</a:t>
            </a:r>
          </a:p>
          <a:p>
            <a:pPr marL="342900" lvl="0" indent="-342900">
              <a:buAutoNum type="arabicParenR"/>
            </a:pPr>
            <a:endParaRPr lang="en-US" dirty="0" smtClean="0"/>
          </a:p>
          <a:p>
            <a:pPr marL="342900" lvl="0" indent="-342900"/>
            <a:r>
              <a:rPr lang="en-US" dirty="0" smtClean="0"/>
              <a:t>5)    Early Childhood Assessments (report due November 15)   </a:t>
            </a:r>
          </a:p>
          <a:p>
            <a:pPr marL="342900" lvl="0" indent="-342900"/>
            <a:endParaRPr lang="en-US" dirty="0" smtClean="0"/>
          </a:p>
          <a:p>
            <a:pPr marL="342900" lvl="0" indent="-342900"/>
            <a:r>
              <a:rPr lang="en-US" dirty="0" smtClean="0"/>
              <a:t>6)    Competency-Based Instruction (Preliminary Report: Jan. 15; Final: Nov. 15, 2013)</a:t>
            </a:r>
          </a:p>
          <a:p>
            <a:pPr marL="342900" lvl="0" indent="-342900">
              <a:buAutoNum type="arabicParenR"/>
            </a:pPr>
            <a:endParaRPr lang="en-US" dirty="0" smtClean="0"/>
          </a:p>
        </p:txBody>
      </p:sp>
      <p:sp>
        <p:nvSpPr>
          <p:cNvPr id="13" name="Rectangle 12"/>
          <p:cNvSpPr/>
          <p:nvPr/>
        </p:nvSpPr>
        <p:spPr>
          <a:xfrm>
            <a:off x="4419600"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685800" y="533400"/>
            <a:ext cx="7467600" cy="461665"/>
          </a:xfrm>
          <a:prstGeom prst="rect">
            <a:avLst/>
          </a:prstGeom>
          <a:noFill/>
        </p:spPr>
        <p:txBody>
          <a:bodyPr wrap="square" rtlCol="0">
            <a:spAutoFit/>
          </a:bodyPr>
          <a:lstStyle/>
          <a:p>
            <a:pPr lvl="0" algn="ctr"/>
            <a:r>
              <a:rPr lang="en-US" sz="2400" b="1" dirty="0" smtClean="0">
                <a:solidFill>
                  <a:schemeClr val="tx1">
                    <a:lumMod val="50000"/>
                    <a:lumOff val="50000"/>
                  </a:schemeClr>
                </a:solidFill>
                <a:latin typeface="Gill Sans MT" pitchFamily="34" charset="0"/>
              </a:rPr>
              <a:t>Teacher Leadership &amp; Compensation Task Force</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085585" y="5562600"/>
            <a:ext cx="829815" cy="762000"/>
          </a:xfrm>
          <a:prstGeom prst="rect">
            <a:avLst/>
          </a:prstGeom>
        </p:spPr>
      </p:pic>
      <p:sp>
        <p:nvSpPr>
          <p:cNvPr id="11" name="TextBox 10"/>
          <p:cNvSpPr txBox="1"/>
          <p:nvPr/>
        </p:nvSpPr>
        <p:spPr>
          <a:xfrm>
            <a:off x="304800" y="1371600"/>
            <a:ext cx="8153400" cy="4247317"/>
          </a:xfrm>
          <a:prstGeom prst="rect">
            <a:avLst/>
          </a:prstGeom>
          <a:noFill/>
        </p:spPr>
        <p:txBody>
          <a:bodyPr wrap="square" rtlCol="0">
            <a:spAutoFit/>
          </a:bodyPr>
          <a:lstStyle/>
          <a:p>
            <a:r>
              <a:rPr lang="en-US" b="1" dirty="0" smtClean="0">
                <a:solidFill>
                  <a:schemeClr val="tx1">
                    <a:lumMod val="50000"/>
                    <a:lumOff val="50000"/>
                  </a:schemeClr>
                </a:solidFill>
                <a:latin typeface="Gill Sans MT" pitchFamily="34" charset="0"/>
              </a:rPr>
              <a:t>Decision-Making Process</a:t>
            </a:r>
          </a:p>
          <a:p>
            <a:r>
              <a:rPr lang="en-US" dirty="0" smtClean="0"/>
              <a:t>The task force used a consensus-based approach, which means the membership of the entire task force stands behind each recommendation </a:t>
            </a:r>
          </a:p>
          <a:p>
            <a:endParaRPr lang="en-US" b="1" dirty="0" smtClean="0">
              <a:solidFill>
                <a:schemeClr val="tx1">
                  <a:lumMod val="50000"/>
                  <a:lumOff val="50000"/>
                </a:schemeClr>
              </a:solidFill>
              <a:latin typeface="Gill Sans MT" pitchFamily="34" charset="0"/>
            </a:endParaRPr>
          </a:p>
          <a:p>
            <a:r>
              <a:rPr lang="en-US" b="1" dirty="0" smtClean="0">
                <a:solidFill>
                  <a:schemeClr val="tx1">
                    <a:lumMod val="50000"/>
                    <a:lumOff val="50000"/>
                  </a:schemeClr>
                </a:solidFill>
                <a:latin typeface="Gill Sans MT" pitchFamily="34" charset="0"/>
              </a:rPr>
              <a:t>Goals</a:t>
            </a:r>
          </a:p>
          <a:p>
            <a:r>
              <a:rPr lang="en-US" dirty="0" smtClean="0"/>
              <a:t> 1) Attract able and promising new teachers and retain effective teachers in teaching</a:t>
            </a:r>
          </a:p>
          <a:p>
            <a:endParaRPr lang="en-US" dirty="0" smtClean="0"/>
          </a:p>
          <a:p>
            <a:r>
              <a:rPr lang="en-US" dirty="0" smtClean="0"/>
              <a:t>2) Encourage professional growth in teaching practice</a:t>
            </a:r>
          </a:p>
          <a:p>
            <a:r>
              <a:rPr lang="en-US" dirty="0" smtClean="0"/>
              <a:t> </a:t>
            </a:r>
          </a:p>
          <a:p>
            <a:pPr lvl="0"/>
            <a:r>
              <a:rPr lang="en-US" dirty="0" smtClean="0"/>
              <a:t>3) Promote teacher collaboration</a:t>
            </a:r>
          </a:p>
          <a:p>
            <a:r>
              <a:rPr lang="en-US" dirty="0" smtClean="0"/>
              <a:t> </a:t>
            </a:r>
          </a:p>
          <a:p>
            <a:r>
              <a:rPr lang="en-US" dirty="0" smtClean="0"/>
              <a:t>4) Reward initiative and competence</a:t>
            </a:r>
          </a:p>
          <a:p>
            <a:endParaRPr lang="en-US" dirty="0" smtClean="0"/>
          </a:p>
          <a:p>
            <a:r>
              <a:rPr lang="en-US" dirty="0" smtClean="0"/>
              <a:t>5) Improve student performance by strengthening instruction.  </a:t>
            </a:r>
          </a:p>
          <a:p>
            <a:endParaRPr lang="en-US" b="1" dirty="0" smtClean="0">
              <a:solidFill>
                <a:schemeClr val="tx1">
                  <a:lumMod val="50000"/>
                  <a:lumOff val="50000"/>
                </a:schemeClr>
              </a:solidFill>
              <a:latin typeface="Gill Sans MT" pitchFamily="34" charset="0"/>
            </a:endParaRPr>
          </a:p>
        </p:txBody>
      </p:sp>
      <p:sp>
        <p:nvSpPr>
          <p:cNvPr id="12" name="Rectangle 11"/>
          <p:cNvSpPr/>
          <p:nvPr/>
        </p:nvSpPr>
        <p:spPr>
          <a:xfrm>
            <a:off x="4413808"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219200" y="533400"/>
            <a:ext cx="6400800" cy="461665"/>
          </a:xfrm>
          <a:prstGeom prst="rect">
            <a:avLst/>
          </a:prstGeom>
          <a:noFill/>
        </p:spPr>
        <p:txBody>
          <a:bodyPr wrap="square" rtlCol="0">
            <a:spAutoFit/>
          </a:bodyPr>
          <a:lstStyle/>
          <a:p>
            <a:pPr lvl="0" algn="ctr"/>
            <a:r>
              <a:rPr lang="en-US" sz="2400" b="1" dirty="0" smtClean="0">
                <a:solidFill>
                  <a:schemeClr val="tx1">
                    <a:lumMod val="50000"/>
                    <a:lumOff val="50000"/>
                  </a:schemeClr>
                </a:solidFill>
                <a:latin typeface="Gill Sans MT" pitchFamily="34" charset="0"/>
              </a:rPr>
              <a:t>Key Themes</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085585" y="5562600"/>
            <a:ext cx="829815" cy="762000"/>
          </a:xfrm>
          <a:prstGeom prst="rect">
            <a:avLst/>
          </a:prstGeom>
        </p:spPr>
      </p:pic>
      <p:sp>
        <p:nvSpPr>
          <p:cNvPr id="11" name="TextBox 10"/>
          <p:cNvSpPr txBox="1"/>
          <p:nvPr/>
        </p:nvSpPr>
        <p:spPr>
          <a:xfrm>
            <a:off x="381000" y="1143000"/>
            <a:ext cx="8153400" cy="3139321"/>
          </a:xfrm>
          <a:prstGeom prst="rect">
            <a:avLst/>
          </a:prstGeom>
          <a:noFill/>
        </p:spPr>
        <p:txBody>
          <a:bodyPr wrap="square" rtlCol="0">
            <a:spAutoFit/>
          </a:bodyPr>
          <a:lstStyle/>
          <a:p>
            <a:r>
              <a:rPr lang="en-US" b="1" dirty="0" smtClean="0">
                <a:solidFill>
                  <a:schemeClr val="tx1">
                    <a:lumMod val="50000"/>
                    <a:lumOff val="50000"/>
                  </a:schemeClr>
                </a:solidFill>
                <a:latin typeface="Gill Sans MT" pitchFamily="34" charset="0"/>
              </a:rPr>
              <a:t>During the course of the task force process, four themes emerged that undergird each recommendation </a:t>
            </a:r>
            <a:endParaRPr lang="en-US" dirty="0" smtClean="0"/>
          </a:p>
          <a:p>
            <a:endParaRPr lang="en-US" b="1" dirty="0" smtClean="0">
              <a:solidFill>
                <a:schemeClr val="tx1">
                  <a:lumMod val="50000"/>
                  <a:lumOff val="50000"/>
                </a:schemeClr>
              </a:solidFill>
              <a:latin typeface="Gill Sans MT" pitchFamily="34" charset="0"/>
            </a:endParaRPr>
          </a:p>
          <a:p>
            <a:r>
              <a:rPr lang="en-US" dirty="0" smtClean="0"/>
              <a:t> 1) </a:t>
            </a:r>
            <a:r>
              <a:rPr lang="en-US" b="1" dirty="0" smtClean="0"/>
              <a:t>Systemic approach </a:t>
            </a:r>
          </a:p>
          <a:p>
            <a:endParaRPr lang="en-US" dirty="0" smtClean="0"/>
          </a:p>
          <a:p>
            <a:r>
              <a:rPr lang="en-US" dirty="0" smtClean="0"/>
              <a:t>2) </a:t>
            </a:r>
            <a:r>
              <a:rPr lang="en-US" b="1" dirty="0" smtClean="0"/>
              <a:t>Loose-tight leadership </a:t>
            </a:r>
          </a:p>
          <a:p>
            <a:r>
              <a:rPr lang="en-US" dirty="0" smtClean="0"/>
              <a:t> </a:t>
            </a:r>
          </a:p>
          <a:p>
            <a:pPr lvl="0"/>
            <a:r>
              <a:rPr lang="en-US" dirty="0" smtClean="0"/>
              <a:t>3) </a:t>
            </a:r>
            <a:r>
              <a:rPr lang="en-US" b="1" dirty="0" smtClean="0"/>
              <a:t>Focus on implementation </a:t>
            </a:r>
          </a:p>
          <a:p>
            <a:r>
              <a:rPr lang="en-US" dirty="0" smtClean="0"/>
              <a:t> </a:t>
            </a:r>
          </a:p>
          <a:p>
            <a:r>
              <a:rPr lang="en-US" dirty="0" smtClean="0"/>
              <a:t>4) </a:t>
            </a:r>
            <a:r>
              <a:rPr lang="en-US" b="1" dirty="0" smtClean="0"/>
              <a:t>Evidence-based best practices </a:t>
            </a:r>
          </a:p>
          <a:p>
            <a:endParaRPr lang="en-US" dirty="0" smtClean="0"/>
          </a:p>
        </p:txBody>
      </p:sp>
      <p:sp>
        <p:nvSpPr>
          <p:cNvPr id="12" name="Rectangle 11"/>
          <p:cNvSpPr/>
          <p:nvPr/>
        </p:nvSpPr>
        <p:spPr>
          <a:xfrm>
            <a:off x="4413808"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219200" y="533400"/>
            <a:ext cx="6400800" cy="461665"/>
          </a:xfrm>
          <a:prstGeom prst="rect">
            <a:avLst/>
          </a:prstGeom>
          <a:noFill/>
        </p:spPr>
        <p:txBody>
          <a:bodyPr wrap="square" rtlCol="0">
            <a:spAutoFit/>
          </a:bodyPr>
          <a:lstStyle/>
          <a:p>
            <a:pPr lvl="0" algn="ctr"/>
            <a:r>
              <a:rPr lang="en-US" sz="2400" b="1" dirty="0" smtClean="0">
                <a:solidFill>
                  <a:schemeClr val="tx1">
                    <a:lumMod val="50000"/>
                    <a:lumOff val="50000"/>
                  </a:schemeClr>
                </a:solidFill>
                <a:latin typeface="Gill Sans MT" pitchFamily="34" charset="0"/>
              </a:rPr>
              <a:t>Recommendations:  Program Components</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314185" y="5486400"/>
            <a:ext cx="829815" cy="762000"/>
          </a:xfrm>
          <a:prstGeom prst="rect">
            <a:avLst/>
          </a:prstGeom>
        </p:spPr>
      </p:pic>
      <p:sp>
        <p:nvSpPr>
          <p:cNvPr id="11" name="TextBox 10"/>
          <p:cNvSpPr txBox="1"/>
          <p:nvPr/>
        </p:nvSpPr>
        <p:spPr>
          <a:xfrm>
            <a:off x="381000" y="1143000"/>
            <a:ext cx="8153400" cy="5632311"/>
          </a:xfrm>
          <a:prstGeom prst="rect">
            <a:avLst/>
          </a:prstGeom>
          <a:noFill/>
        </p:spPr>
        <p:txBody>
          <a:bodyPr wrap="square" rtlCol="0">
            <a:spAutoFit/>
          </a:bodyPr>
          <a:lstStyle/>
          <a:p>
            <a:r>
              <a:rPr lang="en-US" b="1" dirty="0" smtClean="0">
                <a:solidFill>
                  <a:schemeClr val="tx1">
                    <a:lumMod val="50000"/>
                    <a:lumOff val="50000"/>
                  </a:schemeClr>
                </a:solidFill>
                <a:latin typeface="Gill Sans MT" pitchFamily="34" charset="0"/>
              </a:rPr>
              <a:t>The Task Force made 13 recommendations.  Several focus on the program components of a teacher leadership and compensation system.  </a:t>
            </a:r>
          </a:p>
          <a:p>
            <a:endParaRPr lang="en-US" dirty="0" smtClean="0"/>
          </a:p>
          <a:p>
            <a:pPr marL="342900" lvl="0" indent="-342900">
              <a:buFont typeface="Arial" pitchFamily="34" charset="0"/>
              <a:buChar char="•"/>
            </a:pPr>
            <a:r>
              <a:rPr lang="en-US" b="1" i="1" dirty="0" smtClean="0"/>
              <a:t>Raise Base Salary</a:t>
            </a:r>
            <a:r>
              <a:rPr lang="en-US" dirty="0" smtClean="0"/>
              <a:t>: appropriate new money for the explicit purpose of raising base salary to a competitive level ($35,000)</a:t>
            </a:r>
          </a:p>
          <a:p>
            <a:pPr marL="342900" lvl="0" indent="-342900"/>
            <a:endParaRPr lang="en-US" dirty="0" smtClean="0"/>
          </a:p>
          <a:p>
            <a:pPr marL="342900" indent="-342900">
              <a:buFont typeface="Arial" pitchFamily="34" charset="0"/>
              <a:buChar char="•"/>
            </a:pPr>
            <a:r>
              <a:rPr lang="en-US" b="1" i="1" dirty="0" smtClean="0"/>
              <a:t>Improve Entry into the Profession</a:t>
            </a:r>
            <a:r>
              <a:rPr lang="en-US" dirty="0" smtClean="0"/>
              <a:t>: create a Residency Year for all teachers new to the profession, which includes a reduced teaching load</a:t>
            </a:r>
          </a:p>
          <a:p>
            <a:pPr marL="342900" indent="-342900"/>
            <a:endParaRPr lang="en-US" dirty="0" smtClean="0"/>
          </a:p>
          <a:p>
            <a:pPr marL="342900" indent="-342900">
              <a:buFont typeface="Arial" pitchFamily="34" charset="0"/>
              <a:buChar char="•"/>
            </a:pPr>
            <a:r>
              <a:rPr lang="en-US" b="1" i="1" dirty="0" smtClean="0"/>
              <a:t>Enhance Professional Opportunities</a:t>
            </a:r>
            <a:r>
              <a:rPr lang="en-US" dirty="0" smtClean="0"/>
              <a:t>: create and fund multiple, meaningful, and well-designed Educator Career Pathways system with differentiated pay and responsibilities </a:t>
            </a:r>
          </a:p>
          <a:p>
            <a:pPr marL="342900" indent="-342900">
              <a:buAutoNum type="arabicParenR" startAt="3"/>
            </a:pPr>
            <a:endParaRPr lang="en-US" dirty="0" smtClean="0"/>
          </a:p>
          <a:p>
            <a:pPr marL="342900" indent="-342900">
              <a:buFont typeface="Arial" pitchFamily="34" charset="0"/>
              <a:buChar char="•"/>
            </a:pPr>
            <a:r>
              <a:rPr lang="en-US" b="1" i="1" dirty="0" smtClean="0"/>
              <a:t>Address Critical Labor Market Issues</a:t>
            </a:r>
            <a:r>
              <a:rPr lang="en-US" dirty="0" smtClean="0"/>
              <a:t>: incentivize teachers to teach in locally and state-defined hard-to-staff subjects and high-need schools </a:t>
            </a:r>
          </a:p>
          <a:p>
            <a:pPr marL="342900" indent="-342900"/>
            <a:endParaRPr lang="en-US" dirty="0" smtClean="0"/>
          </a:p>
          <a:p>
            <a:pPr marL="342900" indent="-342900">
              <a:buFont typeface="Arial" pitchFamily="34" charset="0"/>
              <a:buChar char="•"/>
            </a:pPr>
            <a:r>
              <a:rPr lang="en-US" b="1" i="1" dirty="0" smtClean="0"/>
              <a:t>Align Professional Development to Support the System</a:t>
            </a:r>
            <a:r>
              <a:rPr lang="en-US" b="1" dirty="0" smtClean="0"/>
              <a:t>: </a:t>
            </a:r>
            <a:r>
              <a:rPr lang="en-US" dirty="0" smtClean="0"/>
              <a:t>develop professional  development structures to align with the Educator Career Pathways and the Iowa Professional Development Model </a:t>
            </a:r>
          </a:p>
          <a:p>
            <a:endParaRPr lang="en-US" dirty="0" smtClean="0"/>
          </a:p>
        </p:txBody>
      </p:sp>
      <p:sp>
        <p:nvSpPr>
          <p:cNvPr id="12" name="Rectangle 11"/>
          <p:cNvSpPr/>
          <p:nvPr/>
        </p:nvSpPr>
        <p:spPr>
          <a:xfrm>
            <a:off x="4413808"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14400" y="533400"/>
            <a:ext cx="7239000" cy="461665"/>
          </a:xfrm>
          <a:prstGeom prst="rect">
            <a:avLst/>
          </a:prstGeom>
          <a:noFill/>
        </p:spPr>
        <p:txBody>
          <a:bodyPr wrap="square" rtlCol="0">
            <a:spAutoFit/>
          </a:bodyPr>
          <a:lstStyle/>
          <a:p>
            <a:pPr lvl="0" algn="ctr"/>
            <a:r>
              <a:rPr lang="en-US" sz="2400" b="1" dirty="0" smtClean="0">
                <a:solidFill>
                  <a:schemeClr val="tx1">
                    <a:lumMod val="50000"/>
                    <a:lumOff val="50000"/>
                  </a:schemeClr>
                </a:solidFill>
                <a:latin typeface="Gill Sans MT" pitchFamily="34" charset="0"/>
              </a:rPr>
              <a:t>Recommendations:  Funding &amp; Implementation</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314185" y="5562600"/>
            <a:ext cx="829815" cy="762000"/>
          </a:xfrm>
          <a:prstGeom prst="rect">
            <a:avLst/>
          </a:prstGeom>
        </p:spPr>
      </p:pic>
      <p:sp>
        <p:nvSpPr>
          <p:cNvPr id="11" name="TextBox 10"/>
          <p:cNvSpPr txBox="1"/>
          <p:nvPr/>
        </p:nvSpPr>
        <p:spPr>
          <a:xfrm>
            <a:off x="381000" y="1143000"/>
            <a:ext cx="8153400" cy="5632311"/>
          </a:xfrm>
          <a:prstGeom prst="rect">
            <a:avLst/>
          </a:prstGeom>
          <a:noFill/>
        </p:spPr>
        <p:txBody>
          <a:bodyPr wrap="square" rtlCol="0">
            <a:spAutoFit/>
          </a:bodyPr>
          <a:lstStyle/>
          <a:p>
            <a:r>
              <a:rPr lang="en-US" b="1" dirty="0" smtClean="0">
                <a:solidFill>
                  <a:schemeClr val="tx1">
                    <a:lumMod val="50000"/>
                    <a:lumOff val="50000"/>
                  </a:schemeClr>
                </a:solidFill>
                <a:latin typeface="Gill Sans MT" pitchFamily="34" charset="0"/>
              </a:rPr>
              <a:t>The Task Force was clear that its recommendations will be successful only if adequate resources are provided, systemic implementation occurs, and feedback cycles are developed.  Accordingly,  the Task Force made several recommendations related to funding and implementation.</a:t>
            </a:r>
          </a:p>
          <a:p>
            <a:endParaRPr lang="en-US" dirty="0" smtClean="0"/>
          </a:p>
          <a:p>
            <a:pPr marL="342900" lvl="0" indent="-342900">
              <a:buFont typeface="Arial" pitchFamily="34" charset="0"/>
              <a:buChar char="•"/>
            </a:pPr>
            <a:r>
              <a:rPr lang="en-US" b="1" dirty="0" smtClean="0"/>
              <a:t>Review existing allocations, but focus on the infusion of additional financial resources</a:t>
            </a:r>
            <a:endParaRPr lang="en-US" dirty="0" smtClean="0"/>
          </a:p>
          <a:p>
            <a:pPr marL="342900" lvl="0" indent="-342900"/>
            <a:endParaRPr lang="en-US" dirty="0" smtClean="0"/>
          </a:p>
          <a:p>
            <a:pPr marL="342900" indent="-342900">
              <a:buFont typeface="Arial" pitchFamily="34" charset="0"/>
              <a:buChar char="•"/>
            </a:pPr>
            <a:r>
              <a:rPr lang="en-US" b="1" dirty="0" smtClean="0"/>
              <a:t>Establish a Commission on Educator Leadership and Compensation to ensure consistent and successful implementation</a:t>
            </a:r>
            <a:endParaRPr lang="en-US" dirty="0" smtClean="0"/>
          </a:p>
          <a:p>
            <a:pPr marL="342900" indent="-342900"/>
            <a:endParaRPr lang="en-US" dirty="0" smtClean="0"/>
          </a:p>
          <a:p>
            <a:pPr marL="342900" indent="-342900">
              <a:buFont typeface="Arial" pitchFamily="34" charset="0"/>
              <a:buChar char="•"/>
            </a:pPr>
            <a:r>
              <a:rPr lang="en-US" b="1" dirty="0" smtClean="0"/>
              <a:t>Build upon existing policy and statute, and provide adequate, sustained funding and implementation support for teacher leadership</a:t>
            </a:r>
            <a:endParaRPr lang="en-US" dirty="0" smtClean="0"/>
          </a:p>
          <a:p>
            <a:pPr marL="342900" indent="-342900">
              <a:buAutoNum type="arabicParenR" startAt="3"/>
            </a:pPr>
            <a:endParaRPr lang="en-US" dirty="0" smtClean="0"/>
          </a:p>
          <a:p>
            <a:pPr marL="342900" indent="-342900">
              <a:buFont typeface="Arial" pitchFamily="34" charset="0"/>
              <a:buChar char="•"/>
            </a:pPr>
            <a:r>
              <a:rPr lang="en-US" b="1" dirty="0" smtClean="0"/>
              <a:t>Set the boundaries of the system, but allow districts to customize within those boundaries</a:t>
            </a:r>
            <a:endParaRPr lang="en-US" dirty="0" smtClean="0"/>
          </a:p>
          <a:p>
            <a:pPr marL="342900" indent="-342900">
              <a:buFont typeface="Arial" pitchFamily="34" charset="0"/>
              <a:buChar char="•"/>
            </a:pPr>
            <a:endParaRPr lang="en-US" b="1" dirty="0" smtClean="0"/>
          </a:p>
          <a:p>
            <a:pPr marL="342900" indent="-342900">
              <a:buFont typeface="Arial" pitchFamily="34" charset="0"/>
              <a:buChar char="•"/>
            </a:pPr>
            <a:r>
              <a:rPr lang="en-US" b="1" dirty="0" smtClean="0"/>
              <a:t>Provide time for local planning and implementation inclusive of teachers in the     decision-making process</a:t>
            </a:r>
            <a:endParaRPr lang="en-US" dirty="0" smtClean="0"/>
          </a:p>
          <a:p>
            <a:endParaRPr lang="en-US" dirty="0" smtClean="0"/>
          </a:p>
        </p:txBody>
      </p:sp>
      <p:sp>
        <p:nvSpPr>
          <p:cNvPr id="12" name="Rectangle 11"/>
          <p:cNvSpPr/>
          <p:nvPr/>
        </p:nvSpPr>
        <p:spPr>
          <a:xfrm>
            <a:off x="4413808"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219200" y="533400"/>
            <a:ext cx="6400800" cy="461665"/>
          </a:xfrm>
          <a:prstGeom prst="rect">
            <a:avLst/>
          </a:prstGeom>
          <a:noFill/>
        </p:spPr>
        <p:txBody>
          <a:bodyPr wrap="square" rtlCol="0">
            <a:spAutoFit/>
          </a:bodyPr>
          <a:lstStyle/>
          <a:p>
            <a:pPr lvl="0" algn="ctr"/>
            <a:r>
              <a:rPr lang="en-US" sz="2400" b="1" dirty="0" smtClean="0">
                <a:solidFill>
                  <a:schemeClr val="tx1">
                    <a:lumMod val="50000"/>
                    <a:lumOff val="50000"/>
                  </a:schemeClr>
                </a:solidFill>
                <a:latin typeface="Gill Sans MT" pitchFamily="34" charset="0"/>
              </a:rPr>
              <a:t>The Career Pathways System</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085585" y="5562600"/>
            <a:ext cx="829815" cy="762000"/>
          </a:xfrm>
          <a:prstGeom prst="rect">
            <a:avLst/>
          </a:prstGeom>
        </p:spPr>
      </p:pic>
      <p:sp>
        <p:nvSpPr>
          <p:cNvPr id="11" name="TextBox 10"/>
          <p:cNvSpPr txBox="1"/>
          <p:nvPr/>
        </p:nvSpPr>
        <p:spPr>
          <a:xfrm>
            <a:off x="381000" y="1143000"/>
            <a:ext cx="8153400" cy="2031325"/>
          </a:xfrm>
          <a:prstGeom prst="rect">
            <a:avLst/>
          </a:prstGeom>
          <a:noFill/>
        </p:spPr>
        <p:txBody>
          <a:bodyPr wrap="square" rtlCol="0">
            <a:spAutoFit/>
          </a:bodyPr>
          <a:lstStyle/>
          <a:p>
            <a:r>
              <a:rPr lang="en-US" b="1" dirty="0" smtClean="0">
                <a:solidFill>
                  <a:schemeClr val="tx1">
                    <a:lumMod val="50000"/>
                    <a:lumOff val="50000"/>
                  </a:schemeClr>
                </a:solidFill>
                <a:latin typeface="Gill Sans MT" pitchFamily="34" charset="0"/>
              </a:rPr>
              <a:t>The Task Force’s most detailed recommendation focused on the development of a career pathways system.  While career pathways may look different among districts and schools, the task force developed a model set of duties and responsibilities along a continuum of growth.  </a:t>
            </a:r>
          </a:p>
          <a:p>
            <a:endParaRPr lang="en-US" dirty="0" smtClean="0"/>
          </a:p>
          <a:p>
            <a:endParaRPr lang="en-US" dirty="0" smtClean="0"/>
          </a:p>
          <a:p>
            <a:endParaRPr lang="en-US" dirty="0" smtClean="0"/>
          </a:p>
        </p:txBody>
      </p:sp>
      <p:sp>
        <p:nvSpPr>
          <p:cNvPr id="12" name="Rectangle 11"/>
          <p:cNvSpPr/>
          <p:nvPr/>
        </p:nvSpPr>
        <p:spPr>
          <a:xfrm>
            <a:off x="4413808"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pic>
        <p:nvPicPr>
          <p:cNvPr id="8" name="Picture 7" descr="C:\Documents and Settings\rwise\Local Settings\Temporary Internet Files\Content.Outlook\R2ZUZFRP\Figure1.bmp"/>
          <p:cNvPicPr/>
          <p:nvPr/>
        </p:nvPicPr>
        <p:blipFill>
          <a:blip r:embed="rId4" cstate="print"/>
          <a:srcRect/>
          <a:stretch>
            <a:fillRect/>
          </a:stretch>
        </p:blipFill>
        <p:spPr bwMode="auto">
          <a:xfrm>
            <a:off x="1600200" y="2819400"/>
            <a:ext cx="5943600" cy="176238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371600" y="2438400"/>
            <a:ext cx="6400800" cy="461665"/>
          </a:xfrm>
          <a:prstGeom prst="rect">
            <a:avLst/>
          </a:prstGeom>
          <a:noFill/>
        </p:spPr>
        <p:txBody>
          <a:bodyPr wrap="square" rtlCol="0">
            <a:spAutoFit/>
          </a:bodyPr>
          <a:lstStyle/>
          <a:p>
            <a:pPr lvl="0" algn="ctr"/>
            <a:r>
              <a:rPr lang="en-US" sz="2400" b="1" dirty="0" smtClean="0">
                <a:solidFill>
                  <a:schemeClr val="tx2">
                    <a:lumMod val="75000"/>
                  </a:schemeClr>
                </a:solidFill>
                <a:latin typeface="Gill Sans MT" pitchFamily="34" charset="0"/>
              </a:rPr>
              <a:t>Questions &amp; Discussion</a:t>
            </a:r>
          </a:p>
        </p:txBody>
      </p:sp>
      <p:sp>
        <p:nvSpPr>
          <p:cNvPr id="19" name="Rectangle 18"/>
          <p:cNvSpPr/>
          <p:nvPr/>
        </p:nvSpPr>
        <p:spPr>
          <a:xfrm>
            <a:off x="0" y="640080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sp>
        <p:nvSpPr>
          <p:cNvPr id="20" name="Rectangle 19"/>
          <p:cNvSpPr/>
          <p:nvPr/>
        </p:nvSpPr>
        <p:spPr>
          <a:xfrm>
            <a:off x="0" y="0"/>
            <a:ext cx="9144000" cy="457200"/>
          </a:xfrm>
          <a:prstGeom prst="rect">
            <a:avLst/>
          </a:prstGeom>
          <a:solidFill>
            <a:schemeClr val="tx2">
              <a:alpha val="73000"/>
            </a:schemeClr>
          </a:solidFill>
          <a:ln w="50800" cap="rnd" cmpd="thickThin"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Georgia"/>
              <a:ea typeface="+mn-ea"/>
              <a:cs typeface="+mn-cs"/>
            </a:endParaRPr>
          </a:p>
        </p:txBody>
      </p:sp>
      <p:pic>
        <p:nvPicPr>
          <p:cNvPr id="10" name="Picture 9" descr="DE logo.JPG"/>
          <p:cNvPicPr>
            <a:picLocks noChangeAspect="1"/>
          </p:cNvPicPr>
          <p:nvPr/>
        </p:nvPicPr>
        <p:blipFill>
          <a:blip r:embed="rId3" cstate="print"/>
          <a:stretch>
            <a:fillRect/>
          </a:stretch>
        </p:blipFill>
        <p:spPr>
          <a:xfrm>
            <a:off x="8085585" y="5562600"/>
            <a:ext cx="829815" cy="762000"/>
          </a:xfrm>
          <a:prstGeom prst="rect">
            <a:avLst/>
          </a:prstGeom>
        </p:spPr>
      </p:pic>
      <p:sp>
        <p:nvSpPr>
          <p:cNvPr id="8" name="Rectangle 7"/>
          <p:cNvSpPr/>
          <p:nvPr/>
        </p:nvSpPr>
        <p:spPr>
          <a:xfrm>
            <a:off x="3810000" y="6400800"/>
            <a:ext cx="4209999" cy="338554"/>
          </a:xfrm>
          <a:prstGeom prst="rect">
            <a:avLst/>
          </a:prstGeom>
        </p:spPr>
        <p:txBody>
          <a:bodyPr wrap="none">
            <a:spAutoFit/>
          </a:bodyPr>
          <a:lstStyle/>
          <a:p>
            <a:r>
              <a:rPr lang="en-US" sz="1600" b="1" dirty="0" smtClean="0">
                <a:solidFill>
                  <a:schemeClr val="bg1"/>
                </a:solidFill>
              </a:rPr>
              <a:t>Teacher Leadership &amp; Compensation Task Force</a:t>
            </a:r>
            <a:endParaRPr lang="en-US" sz="1600" dirty="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4787</TotalTime>
  <Words>497</Words>
  <Application>Microsoft Office PowerPoint</Application>
  <PresentationFormat>On-screen Show (4:3)</PresentationFormat>
  <Paragraphs>84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Iowa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jpennin</dc:creator>
  <cp:lastModifiedBy>Administrator</cp:lastModifiedBy>
  <cp:revision>175</cp:revision>
  <dcterms:created xsi:type="dcterms:W3CDTF">2011-11-02T16:53:50Z</dcterms:created>
  <dcterms:modified xsi:type="dcterms:W3CDTF">2012-10-29T22:19:49Z</dcterms:modified>
</cp:coreProperties>
</file>