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pdf" ContentType="application/pdf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8" r:id="rId3"/>
    <p:sldId id="282" r:id="rId4"/>
    <p:sldId id="257" r:id="rId5"/>
    <p:sldId id="258" r:id="rId6"/>
    <p:sldId id="283" r:id="rId7"/>
    <p:sldId id="275" r:id="rId8"/>
    <p:sldId id="263" r:id="rId9"/>
    <p:sldId id="264" r:id="rId10"/>
    <p:sldId id="276" r:id="rId11"/>
    <p:sldId id="277" r:id="rId12"/>
    <p:sldId id="269" r:id="rId13"/>
    <p:sldId id="270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5880" autoAdjust="0"/>
    <p:restoredTop sz="84493" autoAdjust="0"/>
  </p:normalViewPr>
  <p:slideViewPr>
    <p:cSldViewPr snapToGrid="0" snapToObjects="1" showGuides="1">
      <p:cViewPr>
        <p:scale>
          <a:sx n="66" d="100"/>
          <a:sy n="66" d="100"/>
        </p:scale>
        <p:origin x="-72" y="-72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EB707-422F-BC4E-AE0A-2244B4085482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CCFD3-8688-3944-9DF7-842F67275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1215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479B0-4C01-41C0-B487-93F6666B4360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5C891-874D-44D9-A567-37EC3F8A6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144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5C891-874D-44D9-A567-37EC3F8A6DB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ClassicalLightSans"/>
                <a:cs typeface="ClassicalLightSan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lassicalLightSans"/>
                <a:cs typeface="ClassicalLightSans"/>
              </a:defRPr>
            </a:lvl1pPr>
            <a:lvl2pPr>
              <a:defRPr>
                <a:latin typeface="ClassicalLightSans"/>
                <a:cs typeface="ClassicalLightSans"/>
              </a:defRPr>
            </a:lvl2pPr>
            <a:lvl3pPr>
              <a:defRPr>
                <a:latin typeface="ClassicalLightSans"/>
                <a:cs typeface="ClassicalLightSans"/>
              </a:defRPr>
            </a:lvl3pPr>
            <a:lvl4pPr>
              <a:defRPr>
                <a:latin typeface="ClassicalLightSans"/>
                <a:cs typeface="ClassicalLightSans"/>
              </a:defRPr>
            </a:lvl4pPr>
            <a:lvl5pPr>
              <a:defRPr>
                <a:latin typeface="ClassicalLightSans"/>
                <a:cs typeface="ClassicalLightSan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d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mpactPPTtemplate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-67234" y="0"/>
            <a:ext cx="9278468" cy="6857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01559" y="-17162"/>
            <a:ext cx="9563042" cy="6937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ompactPPTmain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01559" y="-17162"/>
            <a:ext cx="9386069" cy="6937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65" y="177227"/>
            <a:ext cx="8229600" cy="1143000"/>
          </a:xfrm>
        </p:spPr>
        <p:txBody>
          <a:bodyPr/>
          <a:lstStyle/>
          <a:p>
            <a:r>
              <a:rPr lang="en-US" dirty="0" smtClean="0"/>
              <a:t>System Commitments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will… </a:t>
            </a:r>
          </a:p>
          <a:p>
            <a:pPr fontAlgn="base"/>
            <a:r>
              <a:rPr lang="en-US" sz="3000" dirty="0" smtClean="0"/>
              <a:t>Build the collective, organizational capacity of AEA personnel to deliver quality services as co-owners of every student’s learning and to decrease variability between </a:t>
            </a:r>
            <a:r>
              <a:rPr lang="en-US" sz="3000" dirty="0" err="1" smtClean="0"/>
              <a:t>AEAs</a:t>
            </a:r>
            <a:r>
              <a:rPr lang="en-US" sz="3000" dirty="0" smtClean="0"/>
              <a:t>.</a:t>
            </a:r>
          </a:p>
          <a:p>
            <a:pPr fontAlgn="base"/>
            <a:r>
              <a:rPr lang="en-US" sz="3000" dirty="0" smtClean="0"/>
              <a:t>Maximize our resources.</a:t>
            </a:r>
          </a:p>
          <a:p>
            <a:pPr fontAlgn="base"/>
            <a:r>
              <a:rPr lang="en-US" sz="3000" dirty="0" smtClean="0"/>
              <a:t>Advocate for efforts and remove policy, structural and statutory  barriers that stand in the way of using resources in service to student learning.</a:t>
            </a:r>
          </a:p>
          <a:p>
            <a:pPr fontAlgn="base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81617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65" y="177227"/>
            <a:ext cx="8229600" cy="1143000"/>
          </a:xfrm>
        </p:spPr>
        <p:txBody>
          <a:bodyPr/>
          <a:lstStyle/>
          <a:p>
            <a:r>
              <a:rPr lang="en-US" dirty="0" smtClean="0"/>
              <a:t>System Commitments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will… </a:t>
            </a:r>
          </a:p>
          <a:p>
            <a:pPr fontAlgn="base"/>
            <a:r>
              <a:rPr lang="en-US" sz="3000" dirty="0" smtClean="0"/>
              <a:t>Constantly and consistently use formative and summative data to inform our progress towards our goal.</a:t>
            </a:r>
          </a:p>
          <a:p>
            <a:pPr fontAlgn="base"/>
            <a:r>
              <a:rPr lang="en-US" sz="3000" dirty="0" smtClean="0"/>
              <a:t>Meet all statutory requirements at both the state and federal levels.</a:t>
            </a:r>
          </a:p>
          <a:p>
            <a:pPr fontAlgn="base"/>
            <a:r>
              <a:rPr lang="en-US" sz="3000" dirty="0" smtClean="0"/>
              <a:t>Benchmark our progress against a common dashboard and against standards identified in the research about highly reliable organizations.</a:t>
            </a:r>
          </a:p>
          <a:p>
            <a:pPr fontAlgn="base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81617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Accountability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During the 2012-13 school year, the AEA system, in collaboration with the DE, will install a performance management system that will define the goals, tactics, timelines, metrics and a tracking mechanism that will provide timely reporting to stakeholders.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Data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Healthy Indicators Matrix</a:t>
            </a:r>
          </a:p>
          <a:p>
            <a:r>
              <a:rPr lang="en-US" dirty="0" smtClean="0"/>
              <a:t>Iowa Assessments (third grade literacy rates)</a:t>
            </a:r>
          </a:p>
          <a:p>
            <a:r>
              <a:rPr lang="en-US" dirty="0" err="1" smtClean="0"/>
              <a:t>USDE’s</a:t>
            </a:r>
            <a:r>
              <a:rPr lang="en-US" dirty="0" smtClean="0"/>
              <a:t> calculation formula for graduate rates</a:t>
            </a:r>
          </a:p>
          <a:p>
            <a:r>
              <a:rPr lang="en-US" dirty="0" smtClean="0"/>
              <a:t>Reports detailing the percentage of students requiring post-secondary remediation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Expanded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Huge socioeconomic, political and educational tidal waves are underway which will impact all levels of government including:</a:t>
            </a:r>
          </a:p>
          <a:p>
            <a:pPr lvl="1"/>
            <a:r>
              <a:rPr lang="en-US" sz="2400" dirty="0" smtClean="0"/>
              <a:t>Support for competition and choice in how public services are developed, produced and delivered.</a:t>
            </a:r>
          </a:p>
          <a:p>
            <a:pPr lvl="1"/>
            <a:r>
              <a:rPr lang="en-US" sz="2400" dirty="0" smtClean="0"/>
              <a:t>An insistence on more rigorous accountability and transparency.</a:t>
            </a:r>
          </a:p>
          <a:p>
            <a:pPr lvl="1"/>
            <a:r>
              <a:rPr lang="en-US" sz="2400" dirty="0" smtClean="0"/>
              <a:t>The greater use of appropriate performance and quality management systems.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Expanded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Iowa’s AEA State System has recently been faced with increasing challenges related to categorical funding.</a:t>
            </a:r>
          </a:p>
          <a:p>
            <a:r>
              <a:rPr lang="en-US" dirty="0" smtClean="0"/>
              <a:t>Iowa’s changing demographics have increased demand for AEA services.</a:t>
            </a:r>
          </a:p>
          <a:p>
            <a:r>
              <a:rPr lang="en-US" dirty="0" smtClean="0"/>
              <a:t>Stagnant state and federal student performance indicators along with societal pressures for reform demand a more cohesive, focused AEA system.</a:t>
            </a:r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New Compact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11884"/>
            <a:ext cx="4038600" cy="4525963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sz="3200" i="1" dirty="0" smtClean="0">
                <a:latin typeface="Global sophistication in technology and how we work has put a new focus on how we educate students"/>
                <a:cs typeface="Global sophistication in technology and how we work has put a new focus on how we educate students"/>
              </a:rPr>
              <a:t>“The test of the morality of society is what it does for its children.”</a:t>
            </a:r>
          </a:p>
          <a:p>
            <a:pPr>
              <a:buNone/>
            </a:pPr>
            <a:r>
              <a:rPr lang="en-US" sz="1600" dirty="0" smtClean="0">
                <a:latin typeface="Global sophistication in technology and how we work has put a new focus on how we educate students"/>
                <a:cs typeface="Global sophistication in technology and how we work has put a new focus on how we educate students"/>
              </a:rPr>
              <a:t>				</a:t>
            </a:r>
            <a:r>
              <a:rPr lang="en-US" sz="1800" dirty="0" smtClean="0">
                <a:latin typeface="Global sophistication in technology and how we work has put a new focus on how we educate students"/>
                <a:cs typeface="Global sophistication in technology and how we work has put a new focus on how we educate students"/>
              </a:rPr>
              <a:t>--Dietrich </a:t>
            </a:r>
            <a:r>
              <a:rPr lang="en-US" sz="1800" dirty="0" err="1" smtClean="0">
                <a:latin typeface="Global sophistication in technology and how we work has put a new focus on how we educate students"/>
                <a:cs typeface="Global sophistication in technology and how we work has put a new focus on how we educate students"/>
              </a:rPr>
              <a:t>Bonhoeffer</a:t>
            </a:r>
            <a:endParaRPr lang="en-US" sz="1800" dirty="0" smtClean="0">
              <a:latin typeface="Global sophistication in technology and how we work has put a new focus on how we educate students"/>
              <a:cs typeface="Global sophistication in technology and how we work has put a new focus on how we educate students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Content Placeholder 7" descr="ai_gpbb_0262_10566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4261" b="-3426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5542" y="1984651"/>
            <a:ext cx="5101258" cy="1470025"/>
          </a:xfrm>
        </p:spPr>
        <p:txBody>
          <a:bodyPr/>
          <a:lstStyle/>
          <a:p>
            <a:pPr algn="l"/>
            <a:r>
              <a:rPr lang="en-US" sz="3800" dirty="0" smtClean="0">
                <a:latin typeface="ClassicalLightSans"/>
                <a:cs typeface="ClassicalLightSans"/>
              </a:rPr>
              <a:t>Global sophistication in technology and how we work has put a new focus on how we educate students.</a:t>
            </a:r>
            <a:endParaRPr lang="en-US" sz="3800" dirty="0">
              <a:latin typeface="ClassicalLightSans"/>
              <a:cs typeface="ClassicalLightSan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9502" y="2185780"/>
            <a:ext cx="2781300" cy="333375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ClassicalLightSans"/>
                <a:cs typeface="ClassicalLightSans"/>
              </a:rPr>
              <a:t>Our current situation…</a:t>
            </a:r>
            <a:endParaRPr lang="en-US" dirty="0">
              <a:latin typeface="ClassicalLightSans"/>
              <a:cs typeface="ClassicalLightSan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418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920" y="19244"/>
            <a:ext cx="8229600" cy="1143000"/>
          </a:xfrm>
        </p:spPr>
        <p:txBody>
          <a:bodyPr/>
          <a:lstStyle/>
          <a:p>
            <a:r>
              <a:rPr lang="en-US" sz="3800" dirty="0" smtClean="0"/>
              <a:t>Today, student achievement</a:t>
            </a:r>
            <a:br>
              <a:rPr lang="en-US" sz="3800" dirty="0" smtClean="0"/>
            </a:br>
            <a:r>
              <a:rPr lang="en-US" sz="3800" dirty="0" smtClean="0"/>
              <a:t>is our business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920" y="1657932"/>
            <a:ext cx="3983326" cy="4525963"/>
          </a:xfrm>
        </p:spPr>
        <p:txBody>
          <a:bodyPr/>
          <a:lstStyle/>
          <a:p>
            <a:r>
              <a:rPr lang="en-US" sz="3400" dirty="0" smtClean="0"/>
              <a:t>Measuring our collective efforts is vitally important.</a:t>
            </a:r>
          </a:p>
        </p:txBody>
      </p:sp>
      <p:pic>
        <p:nvPicPr>
          <p:cNvPr id="2050" name="Picture 2" descr="C:\Users\gheld\AppData\Local\Microsoft\Windows\Temporary Internet Files\Content.IE5\HS2SLETZ\MP900438377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880" y="1730826"/>
            <a:ext cx="3254172" cy="433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712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Overarching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By </a:t>
            </a:r>
            <a:r>
              <a:rPr lang="en-US" dirty="0"/>
              <a:t>2018 every child who graduates from an Iowa pre-k 12 public or non-public, accredited school will be prepared for success in post-secondary studies, a career, and citizenship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Vital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AutoNum type="arabicPeriod"/>
            </a:pPr>
            <a:r>
              <a:rPr lang="en-US" dirty="0" smtClean="0"/>
              <a:t>Every </a:t>
            </a:r>
            <a:r>
              <a:rPr lang="en-US" dirty="0"/>
              <a:t>Iowa child will be proficient in reading by the end of third </a:t>
            </a:r>
            <a:r>
              <a:rPr lang="en-US" dirty="0" smtClean="0"/>
              <a:t>grade.</a:t>
            </a:r>
          </a:p>
          <a:p>
            <a:pPr marL="514350" lvl="0" indent="-514350">
              <a:buNone/>
            </a:pPr>
            <a:endParaRPr lang="en-US" dirty="0" smtClean="0"/>
          </a:p>
          <a:p>
            <a:pPr marL="514350" indent="-514350">
              <a:buFont typeface="Arial"/>
              <a:buAutoNum type="arabicPeriod"/>
            </a:pPr>
            <a:r>
              <a:rPr lang="en-US" dirty="0" smtClean="0"/>
              <a:t>A numeracy goal will be determined after sufficient progress has been made in reaching the literacy goal identified above.</a:t>
            </a:r>
          </a:p>
          <a:p>
            <a:pPr marL="514350" indent="-514350">
              <a:buFont typeface="Arial"/>
              <a:buAutoNum type="arabicPeriod"/>
            </a:pPr>
            <a:endParaRPr lang="en-US" dirty="0" smtClean="0"/>
          </a:p>
          <a:p>
            <a:pPr marL="514350" lvl="0" indent="-514350"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761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Vital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3. The learning gaps between students with </a:t>
            </a:r>
            <a:r>
              <a:rPr lang="en-US" dirty="0" err="1" smtClean="0"/>
              <a:t>IEPs</a:t>
            </a:r>
            <a:r>
              <a:rPr lang="en-US" dirty="0" smtClean="0"/>
              <a:t> and those without and for those students in disaggregated sub-groups will be reduced by half by 2018.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4.  A post-secondary readiness goal will be established by 2014 that most accurately identifies and tracks post-secondary success.</a:t>
            </a:r>
          </a:p>
          <a:p>
            <a:pPr marL="514350" lvl="0" indent="-514350"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761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Evolving Mission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89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ClassicalLightSans"/>
                          <a:cs typeface="ClassicalLightSans"/>
                        </a:rPr>
                        <a:t>Current Mission</a:t>
                      </a:r>
                      <a:endParaRPr lang="en-US" sz="2200" dirty="0">
                        <a:latin typeface="ClassicalLightSans"/>
                        <a:cs typeface="ClassicalLight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ClassicalLightSans"/>
                          <a:cs typeface="ClassicalLightSans"/>
                        </a:rPr>
                        <a:t>New Compact</a:t>
                      </a:r>
                      <a:endParaRPr lang="en-US" sz="2200" dirty="0">
                        <a:latin typeface="ClassicalLightSans"/>
                        <a:cs typeface="ClassicalLightSan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lassicalLightSans"/>
                          <a:cs typeface="ClassicalLightSans"/>
                        </a:rPr>
                        <a:t>Special education</a:t>
                      </a:r>
                      <a:r>
                        <a:rPr lang="en-US" sz="2200" baseline="0" dirty="0" smtClean="0">
                          <a:latin typeface="ClassicalLightSans"/>
                          <a:cs typeface="ClassicalLightSans"/>
                        </a:rPr>
                        <a:t> statewide focused on identification and access—LEA/local mandate</a:t>
                      </a:r>
                      <a:endParaRPr lang="en-US" sz="2200" dirty="0">
                        <a:latin typeface="ClassicalLightSans"/>
                        <a:cs typeface="ClassicalLight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lassicalLightSans"/>
                          <a:cs typeface="ClassicalLightSans"/>
                        </a:rPr>
                        <a:t>Special education incorporates a cohesive system of differentiated learner supports statewide focused</a:t>
                      </a:r>
                      <a:r>
                        <a:rPr lang="en-US" sz="2200" baseline="0" dirty="0" smtClean="0">
                          <a:latin typeface="ClassicalLightSans"/>
                          <a:cs typeface="ClassicalLightSans"/>
                        </a:rPr>
                        <a:t> on improving student outcomes</a:t>
                      </a:r>
                      <a:endParaRPr lang="en-US" sz="2200" dirty="0">
                        <a:latin typeface="ClassicalLightSans"/>
                        <a:cs typeface="ClassicalLightSan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lassicalLightSans"/>
                          <a:cs typeface="ClassicalLightSans"/>
                        </a:rPr>
                        <a:t>Media &amp; Technology services statewide/discretionary—AEA/local</a:t>
                      </a:r>
                      <a:r>
                        <a:rPr lang="en-US" sz="2200" baseline="0" dirty="0" smtClean="0">
                          <a:latin typeface="ClassicalLightSans"/>
                          <a:cs typeface="ClassicalLightSans"/>
                        </a:rPr>
                        <a:t> option</a:t>
                      </a:r>
                      <a:endParaRPr lang="en-US" sz="2200" dirty="0">
                        <a:latin typeface="ClassicalLightSans"/>
                        <a:cs typeface="ClassicalLight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lassicalLightSans"/>
                          <a:cs typeface="ClassicalLightSans"/>
                        </a:rPr>
                        <a:t>Media &amp; Technology statewide—more targeted to fulfill Iowa Core needs*</a:t>
                      </a:r>
                      <a:endParaRPr lang="en-US" sz="2200" dirty="0">
                        <a:latin typeface="ClassicalLightSans"/>
                        <a:cs typeface="ClassicalLightSan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lassicalLightSans"/>
                          <a:cs typeface="ClassicalLightSans"/>
                        </a:rPr>
                        <a:t>Education services statewide/discretionary—AEA/local option</a:t>
                      </a:r>
                      <a:endParaRPr lang="en-US" sz="2200" dirty="0">
                        <a:latin typeface="ClassicalLightSans"/>
                        <a:cs typeface="ClassicalLight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lassicalLightSans"/>
                          <a:cs typeface="ClassicalLightSans"/>
                        </a:rPr>
                        <a:t>Education services statewide—more</a:t>
                      </a:r>
                      <a:r>
                        <a:rPr lang="en-US" sz="2200" baseline="0" dirty="0" smtClean="0">
                          <a:latin typeface="ClassicalLightSans"/>
                          <a:cs typeface="ClassicalLightSans"/>
                        </a:rPr>
                        <a:t> targeted to fulfill Iowa Core needs*</a:t>
                      </a:r>
                      <a:endParaRPr lang="en-US" sz="2200" dirty="0">
                        <a:latin typeface="ClassicalLightSans"/>
                        <a:cs typeface="ClassicalLight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280" y="6060305"/>
            <a:ext cx="6499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ClassicalLightSans"/>
                <a:cs typeface="ClassicalLightSans"/>
              </a:rPr>
              <a:t>* Above services adapted as needed/discretionary—AEA/local option</a:t>
            </a:r>
            <a:endParaRPr lang="en-US" sz="1600" i="1" dirty="0">
              <a:latin typeface="ClassicalLightSans"/>
              <a:cs typeface="ClassicalLight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65" y="212509"/>
            <a:ext cx="8229600" cy="1143000"/>
          </a:xfrm>
        </p:spPr>
        <p:txBody>
          <a:bodyPr/>
          <a:lstStyle/>
          <a:p>
            <a:r>
              <a:rPr lang="en-US" dirty="0" smtClean="0"/>
              <a:t>System Commitments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will… </a:t>
            </a:r>
          </a:p>
          <a:p>
            <a:pPr fontAlgn="base"/>
            <a:r>
              <a:rPr lang="en-US" dirty="0" smtClean="0"/>
              <a:t>Provide supports and accountability for implementation of evidence-based, internationally benchmarked, scalable best practices in Iowa schools.</a:t>
            </a:r>
          </a:p>
          <a:p>
            <a:pPr fontAlgn="base"/>
            <a:r>
              <a:rPr lang="en-US" dirty="0" smtClean="0"/>
              <a:t>Advocate that the current AEA accreditation standards be revised so that they are consistent with the New Compact.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617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65" y="177227"/>
            <a:ext cx="8229600" cy="1143000"/>
          </a:xfrm>
        </p:spPr>
        <p:txBody>
          <a:bodyPr/>
          <a:lstStyle/>
          <a:p>
            <a:r>
              <a:rPr lang="en-US" dirty="0" smtClean="0"/>
              <a:t>System Commitments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will… </a:t>
            </a:r>
          </a:p>
          <a:p>
            <a:pPr fontAlgn="base"/>
            <a:r>
              <a:rPr lang="en-US" sz="3000" dirty="0" smtClean="0"/>
              <a:t>Deliver specialized, quality services based on individual student, building, and district needs through a learning contract with each LEA.</a:t>
            </a:r>
          </a:p>
          <a:p>
            <a:pPr fontAlgn="base"/>
            <a:r>
              <a:rPr lang="en-US" sz="3000" dirty="0" smtClean="0"/>
              <a:t>Re-purpose resources from programs that are not aligned with our overarching goal and vital few measures and/or not delivering consistent student learning results.</a:t>
            </a:r>
          </a:p>
          <a:p>
            <a:pPr fontAlgn="base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81617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3428</TotalTime>
  <Words>640</Words>
  <Application>Microsoft Office PowerPoint</Application>
  <PresentationFormat>On-screen Show (4:3)</PresentationFormat>
  <Paragraphs>66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Global sophistication in technology and how we work has put a new focus on how we educate students.</vt:lpstr>
      <vt:lpstr>Today, student achievement is our business</vt:lpstr>
      <vt:lpstr>One Overarching Goal</vt:lpstr>
      <vt:lpstr>Four Vital Measures</vt:lpstr>
      <vt:lpstr>Four Vital Measures</vt:lpstr>
      <vt:lpstr>An Evolving Mission</vt:lpstr>
      <vt:lpstr>System Commitments </vt:lpstr>
      <vt:lpstr>System Commitments </vt:lpstr>
      <vt:lpstr>System Commitments </vt:lpstr>
      <vt:lpstr>System Commitments </vt:lpstr>
      <vt:lpstr>Accountability Measures</vt:lpstr>
      <vt:lpstr>Possible Data Sets</vt:lpstr>
      <vt:lpstr>An Expanded Mission</vt:lpstr>
      <vt:lpstr>An Expanded Mission</vt:lpstr>
      <vt:lpstr>A New Compact</vt:lpstr>
    </vt:vector>
  </TitlesOfParts>
  <Company>Grant Wood AEA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Graphics GWAEA</dc:creator>
  <cp:lastModifiedBy>Administrator</cp:lastModifiedBy>
  <cp:revision>34</cp:revision>
  <cp:lastPrinted>2012-09-11T15:32:19Z</cp:lastPrinted>
  <dcterms:created xsi:type="dcterms:W3CDTF">2012-10-05T17:30:41Z</dcterms:created>
  <dcterms:modified xsi:type="dcterms:W3CDTF">2012-10-12T15:28:05Z</dcterms:modified>
</cp:coreProperties>
</file>