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pdf" ContentType="application/pdf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83" r:id="rId5"/>
    <p:sldId id="263" r:id="rId6"/>
    <p:sldId id="264" r:id="rId7"/>
    <p:sldId id="276" r:id="rId8"/>
    <p:sldId id="277" r:id="rId9"/>
    <p:sldId id="269" r:id="rId10"/>
    <p:sldId id="270" r:id="rId11"/>
    <p:sldId id="284" r:id="rId12"/>
    <p:sldId id="28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876" autoAdjust="0"/>
    <p:restoredTop sz="84493" autoAdjust="0"/>
  </p:normalViewPr>
  <p:slideViewPr>
    <p:cSldViewPr snapToGrid="0" snapToObjects="1" showGuides="1">
      <p:cViewPr>
        <p:scale>
          <a:sx n="66" d="100"/>
          <a:sy n="66" d="100"/>
        </p:scale>
        <p:origin x="-90" y="-78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EB707-422F-BC4E-AE0A-2244B4085482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CCFD3-8688-3944-9DF7-842F672753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1215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479B0-4C01-41C0-B487-93F6666B4360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5C891-874D-44D9-A567-37EC3F8A6D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144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5C891-874D-44D9-A567-37EC3F8A6DB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ClassicalLightSans"/>
                <a:cs typeface="ClassicalLightSan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lassicalLightSans"/>
                <a:cs typeface="ClassicalLightSans"/>
              </a:defRPr>
            </a:lvl1pPr>
            <a:lvl2pPr>
              <a:defRPr>
                <a:latin typeface="ClassicalLightSans"/>
                <a:cs typeface="ClassicalLightSans"/>
              </a:defRPr>
            </a:lvl2pPr>
            <a:lvl3pPr>
              <a:defRPr>
                <a:latin typeface="ClassicalLightSans"/>
                <a:cs typeface="ClassicalLightSans"/>
              </a:defRPr>
            </a:lvl3pPr>
            <a:lvl4pPr>
              <a:defRPr>
                <a:latin typeface="ClassicalLightSans"/>
                <a:cs typeface="ClassicalLightSans"/>
              </a:defRPr>
            </a:lvl4pPr>
            <a:lvl5pPr>
              <a:defRPr>
                <a:latin typeface="ClassicalLightSans"/>
                <a:cs typeface="ClassicalLightSan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FA8F68-8E01-B740-9F57-73B5DEFCB984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58BB08-8040-7E4B-AA91-DE1E2DED4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d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mpactPPTtemplate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-67234" y="0"/>
            <a:ext cx="9278468" cy="68579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pd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01559" y="-17162"/>
            <a:ext cx="9563042" cy="69375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ompactPPTmain.pdf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101559" y="-17162"/>
            <a:ext cx="9386069" cy="6937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Data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Healthy Indicators Matrix</a:t>
            </a:r>
          </a:p>
          <a:p>
            <a:endParaRPr lang="en-US" sz="2800" dirty="0" smtClean="0"/>
          </a:p>
          <a:p>
            <a:r>
              <a:rPr lang="en-US" sz="2800" dirty="0" smtClean="0"/>
              <a:t>Iowa Assessments (third grade literacy rates)</a:t>
            </a:r>
          </a:p>
          <a:p>
            <a:endParaRPr lang="en-US" sz="2800" dirty="0" smtClean="0"/>
          </a:p>
          <a:p>
            <a:r>
              <a:rPr lang="en-US" sz="2800" dirty="0" smtClean="0"/>
              <a:t>USDE’s calculation formula for graduate rates</a:t>
            </a:r>
          </a:p>
          <a:p>
            <a:endParaRPr lang="en-US" sz="2800" dirty="0" smtClean="0"/>
          </a:p>
          <a:p>
            <a:r>
              <a:rPr lang="en-US" sz="2800" dirty="0" smtClean="0"/>
              <a:t>Reports detailing the percentage of students requiring post-secondary remediation</a:t>
            </a:r>
          </a:p>
          <a:p>
            <a:pPr>
              <a:buNone/>
            </a:pP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PLAEA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743" y="1600200"/>
            <a:ext cx="8665027" cy="4525963"/>
          </a:xfrm>
        </p:spPr>
        <p:txBody>
          <a:bodyPr/>
          <a:lstStyle/>
          <a:p>
            <a:r>
              <a:rPr lang="en-US" dirty="0" smtClean="0"/>
              <a:t>Jeff Dicks; Planning &amp; School Improvement</a:t>
            </a:r>
          </a:p>
          <a:p>
            <a:endParaRPr lang="en-US" dirty="0" smtClean="0"/>
          </a:p>
          <a:p>
            <a:r>
              <a:rPr lang="en-US" dirty="0" smtClean="0"/>
              <a:t>Barb </a:t>
            </a:r>
            <a:r>
              <a:rPr lang="en-US" dirty="0" err="1" smtClean="0"/>
              <a:t>Kruthoff</a:t>
            </a:r>
            <a:r>
              <a:rPr lang="en-US" dirty="0" smtClean="0"/>
              <a:t>; Educator Quality</a:t>
            </a:r>
          </a:p>
          <a:p>
            <a:endParaRPr lang="en-US" dirty="0" smtClean="0"/>
          </a:p>
          <a:p>
            <a:r>
              <a:rPr lang="en-US" dirty="0" smtClean="0"/>
              <a:t>Sue Wood; Iowa Core</a:t>
            </a:r>
          </a:p>
          <a:p>
            <a:endParaRPr lang="en-US" dirty="0" smtClean="0"/>
          </a:p>
          <a:p>
            <a:r>
              <a:rPr lang="en-US" dirty="0" smtClean="0"/>
              <a:t>______________; RTI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Compact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Questions or 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Overarching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1714"/>
            <a:ext cx="8229600" cy="4384449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b="1" dirty="0" smtClean="0"/>
              <a:t>By </a:t>
            </a:r>
            <a:r>
              <a:rPr lang="en-US" sz="4000" b="1" dirty="0"/>
              <a:t>2018 every child who graduates from an Iowa pre-k 12 public or non-public, accredited school will be prepared for success in post-secondary studies, a career, and citizenship</a:t>
            </a:r>
            <a:r>
              <a:rPr lang="en-US" sz="4000" b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Vital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AutoNum type="arabicPeriod"/>
            </a:pPr>
            <a:r>
              <a:rPr lang="en-US" b="1" dirty="0" smtClean="0"/>
              <a:t>Every </a:t>
            </a:r>
            <a:r>
              <a:rPr lang="en-US" b="1" dirty="0"/>
              <a:t>Iowa child will be proficient in reading by the end of third </a:t>
            </a:r>
            <a:r>
              <a:rPr lang="en-US" b="1" dirty="0" smtClean="0"/>
              <a:t>grade.</a:t>
            </a:r>
          </a:p>
          <a:p>
            <a:pPr marL="514350" lvl="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Arial"/>
              <a:buAutoNum type="arabicPeriod"/>
            </a:pPr>
            <a:r>
              <a:rPr lang="en-US" dirty="0" smtClean="0"/>
              <a:t>A numeracy goal will be determined after sufficient progress has been made in reaching the literacy goal identified above.</a:t>
            </a:r>
          </a:p>
          <a:p>
            <a:pPr marL="514350" indent="-514350">
              <a:buFont typeface="Arial"/>
              <a:buAutoNum type="arabicPeriod"/>
            </a:pPr>
            <a:endParaRPr lang="en-US" dirty="0" smtClean="0"/>
          </a:p>
          <a:p>
            <a:pPr marL="514350" lvl="0" indent="-514350">
              <a:buAutoNum type="arabicPeriod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57200" y="1417638"/>
            <a:ext cx="7714343" cy="1557791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761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Vital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b="1" dirty="0" smtClean="0"/>
              <a:t>The learning gaps between students with </a:t>
            </a:r>
            <a:r>
              <a:rPr lang="en-US" b="1" dirty="0" err="1" smtClean="0"/>
              <a:t>IEPs</a:t>
            </a:r>
            <a:r>
              <a:rPr lang="en-US" b="1" dirty="0" smtClean="0"/>
              <a:t> and those without and for those students in disaggregated sub-groups will be reduced by half by 2018.</a:t>
            </a:r>
          </a:p>
          <a:p>
            <a:pPr marL="514350" indent="-514350">
              <a:buFont typeface="+mj-lt"/>
              <a:buAutoNum type="arabicPeriod" startAt="3"/>
            </a:pPr>
            <a:endParaRPr lang="en-US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A post-secondary readiness goal will be established by 2014 that most accurately identifies and tracks post-secondary success.</a:t>
            </a:r>
          </a:p>
          <a:p>
            <a:pPr marL="514350" lvl="0" indent="-51435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57200" y="1417638"/>
            <a:ext cx="8229600" cy="276247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761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165" y="212509"/>
            <a:ext cx="8229600" cy="1143000"/>
          </a:xfrm>
        </p:spPr>
        <p:txBody>
          <a:bodyPr/>
          <a:lstStyle/>
          <a:p>
            <a:r>
              <a:rPr lang="en-US" dirty="0" smtClean="0"/>
              <a:t>System Commitments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will… </a:t>
            </a:r>
          </a:p>
          <a:p>
            <a:pPr fontAlgn="base"/>
            <a:r>
              <a:rPr lang="en-US" dirty="0" smtClean="0"/>
              <a:t>Provide supports and accountability for implementation of evidence-based, internationally benchmarked, scalable best practices in Iowa schools.</a:t>
            </a:r>
          </a:p>
          <a:p>
            <a:pPr fontAlgn="base"/>
            <a:r>
              <a:rPr lang="en-US" b="1" dirty="0" smtClean="0"/>
              <a:t>Advocate that the current AEA accreditation standards be revised so that they are consistent with the New Compact.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81617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165" y="177227"/>
            <a:ext cx="8229600" cy="1143000"/>
          </a:xfrm>
        </p:spPr>
        <p:txBody>
          <a:bodyPr/>
          <a:lstStyle/>
          <a:p>
            <a:r>
              <a:rPr lang="en-US" dirty="0" smtClean="0"/>
              <a:t>System Commitments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will… </a:t>
            </a:r>
          </a:p>
          <a:p>
            <a:pPr fontAlgn="base"/>
            <a:r>
              <a:rPr lang="en-US" sz="3000" dirty="0" smtClean="0"/>
              <a:t>Deliver specialized, quality services based on individual student, building, and district needs through a learning contract with each LEA.</a:t>
            </a:r>
          </a:p>
          <a:p>
            <a:pPr fontAlgn="base"/>
            <a:r>
              <a:rPr lang="en-US" sz="3000" b="1" dirty="0" smtClean="0"/>
              <a:t>Re-purpose resources from programs that are not aligned with our overarching goal and vital few measures and/or not delivering consistent student learning results.</a:t>
            </a:r>
          </a:p>
          <a:p>
            <a:pPr fontAlgn="base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181617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165" y="177227"/>
            <a:ext cx="8229600" cy="1143000"/>
          </a:xfrm>
        </p:spPr>
        <p:txBody>
          <a:bodyPr/>
          <a:lstStyle/>
          <a:p>
            <a:r>
              <a:rPr lang="en-US" dirty="0" smtClean="0"/>
              <a:t>System Commitments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165" y="1600200"/>
            <a:ext cx="8623064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We will… </a:t>
            </a:r>
          </a:p>
          <a:p>
            <a:pPr fontAlgn="base"/>
            <a:r>
              <a:rPr lang="en-US" sz="3000" b="1" dirty="0" smtClean="0"/>
              <a:t>Build the collective, organizational capacity of AEA personnel to deliver quality services as co-owners of every student’s learning and to decrease variability between AEAs.</a:t>
            </a:r>
            <a:endParaRPr lang="en-US" sz="3000" dirty="0" smtClean="0"/>
          </a:p>
          <a:p>
            <a:pPr fontAlgn="base"/>
            <a:r>
              <a:rPr lang="en-US" sz="3000" dirty="0" smtClean="0"/>
              <a:t>Advocate for efforts and remove policy, structural and statutory  barriers that stand in the way of using resources in service to student learning.</a:t>
            </a:r>
          </a:p>
          <a:p>
            <a:pPr fontAlgn="base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181617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165" y="177227"/>
            <a:ext cx="8229600" cy="1143000"/>
          </a:xfrm>
        </p:spPr>
        <p:txBody>
          <a:bodyPr/>
          <a:lstStyle/>
          <a:p>
            <a:r>
              <a:rPr lang="en-US" dirty="0" smtClean="0"/>
              <a:t>System Commitments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165" y="1600200"/>
            <a:ext cx="8695635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We will… </a:t>
            </a:r>
          </a:p>
          <a:p>
            <a:pPr fontAlgn="base"/>
            <a:r>
              <a:rPr lang="en-US" sz="3000" b="1" dirty="0" smtClean="0"/>
              <a:t>Constantly and consistently use formative and summative data to inform our progress towards our goal.</a:t>
            </a:r>
          </a:p>
          <a:p>
            <a:pPr fontAlgn="base"/>
            <a:r>
              <a:rPr lang="en-US" sz="3000" dirty="0" smtClean="0"/>
              <a:t>Meet all statutory requirements at both the state and federal levels.</a:t>
            </a:r>
          </a:p>
          <a:p>
            <a:pPr fontAlgn="base"/>
            <a:r>
              <a:rPr lang="en-US" sz="3000" dirty="0" smtClean="0"/>
              <a:t>Benchmark our progress against a common dashboard and against standards identified in the research about highly reliable organizations.</a:t>
            </a:r>
          </a:p>
          <a:p>
            <a:pPr fontAlgn="base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181617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Accountability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743" y="1814286"/>
            <a:ext cx="8665028" cy="4394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During the 2012-13 school year, the AEA system, in collaboration with the DE: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“will install a performance management system that will define the goals, tactics, timelines, metrics and a tracking mechanism that will provide timely reporting to stakeholders.”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2795</TotalTime>
  <Words>427</Words>
  <Application>Microsoft Office PowerPoint</Application>
  <PresentationFormat>On-screen Show (4:3)</PresentationFormat>
  <Paragraphs>53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One Overarching Goal</vt:lpstr>
      <vt:lpstr>Four Vital Measures</vt:lpstr>
      <vt:lpstr>Four Vital Measures</vt:lpstr>
      <vt:lpstr>System Commitments </vt:lpstr>
      <vt:lpstr>System Commitments </vt:lpstr>
      <vt:lpstr>System Commitments </vt:lpstr>
      <vt:lpstr>System Commitments </vt:lpstr>
      <vt:lpstr>Accountability Measures</vt:lpstr>
      <vt:lpstr>Possible Data Sets</vt:lpstr>
      <vt:lpstr>PLAEA Representation</vt:lpstr>
      <vt:lpstr>New Compact</vt:lpstr>
    </vt:vector>
  </TitlesOfParts>
  <Company>Grant Wood AEA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Graphics GWAEA</dc:creator>
  <cp:lastModifiedBy>Administrator</cp:lastModifiedBy>
  <cp:revision>39</cp:revision>
  <cp:lastPrinted>2012-09-11T15:32:19Z</cp:lastPrinted>
  <dcterms:created xsi:type="dcterms:W3CDTF">2012-11-05T19:45:08Z</dcterms:created>
  <dcterms:modified xsi:type="dcterms:W3CDTF">2012-12-05T18:16:53Z</dcterms:modified>
</cp:coreProperties>
</file>